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60" r:id="rId1"/>
  </p:sldMasterIdLst>
  <p:notesMasterIdLst>
    <p:notesMasterId r:id="rId40"/>
  </p:notesMasterIdLst>
  <p:handoutMasterIdLst>
    <p:handoutMasterId r:id="rId41"/>
  </p:handoutMasterIdLst>
  <p:sldIdLst>
    <p:sldId id="401" r:id="rId2"/>
    <p:sldId id="389" r:id="rId3"/>
    <p:sldId id="392" r:id="rId4"/>
    <p:sldId id="291" r:id="rId5"/>
    <p:sldId id="354" r:id="rId6"/>
    <p:sldId id="402" r:id="rId7"/>
    <p:sldId id="355" r:id="rId8"/>
    <p:sldId id="415" r:id="rId9"/>
    <p:sldId id="414" r:id="rId10"/>
    <p:sldId id="383" r:id="rId11"/>
    <p:sldId id="381" r:id="rId12"/>
    <p:sldId id="403" r:id="rId13"/>
    <p:sldId id="404" r:id="rId14"/>
    <p:sldId id="395" r:id="rId15"/>
    <p:sldId id="396" r:id="rId16"/>
    <p:sldId id="363" r:id="rId17"/>
    <p:sldId id="400" r:id="rId18"/>
    <p:sldId id="417" r:id="rId19"/>
    <p:sldId id="397" r:id="rId20"/>
    <p:sldId id="416" r:id="rId21"/>
    <p:sldId id="379" r:id="rId22"/>
    <p:sldId id="406" r:id="rId23"/>
    <p:sldId id="398" r:id="rId24"/>
    <p:sldId id="405" r:id="rId25"/>
    <p:sldId id="420" r:id="rId26"/>
    <p:sldId id="367" r:id="rId27"/>
    <p:sldId id="408" r:id="rId28"/>
    <p:sldId id="394" r:id="rId29"/>
    <p:sldId id="378" r:id="rId30"/>
    <p:sldId id="421" r:id="rId31"/>
    <p:sldId id="422" r:id="rId32"/>
    <p:sldId id="407" r:id="rId33"/>
    <p:sldId id="371" r:id="rId34"/>
    <p:sldId id="384" r:id="rId35"/>
    <p:sldId id="411" r:id="rId36"/>
    <p:sldId id="372" r:id="rId37"/>
    <p:sldId id="387" r:id="rId38"/>
    <p:sldId id="419" r:id="rId39"/>
  </p:sldIdLst>
  <p:sldSz cx="12192000" cy="6858000"/>
  <p:notesSz cx="6797675" cy="9928225"/>
  <p:defaultTextStyle>
    <a:defPPr>
      <a:defRPr lang="tr-TR"/>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64" autoAdjust="0"/>
    <p:restoredTop sz="94660"/>
  </p:normalViewPr>
  <p:slideViewPr>
    <p:cSldViewPr snapToGrid="0">
      <p:cViewPr varScale="1">
        <p:scale>
          <a:sx n="61" d="100"/>
          <a:sy n="61" d="100"/>
        </p:scale>
        <p:origin x="968" y="60"/>
      </p:cViewPr>
      <p:guideLst>
        <p:guide orient="horz" pos="2160"/>
        <p:guide pos="3840"/>
      </p:guideLst>
    </p:cSldViewPr>
  </p:slideViewPr>
  <p:notesTextViewPr>
    <p:cViewPr>
      <p:scale>
        <a:sx n="1" d="1"/>
        <a:sy n="1" d="1"/>
      </p:scale>
      <p:origin x="0" y="0"/>
    </p:cViewPr>
  </p:notesTextViewPr>
  <p:notesViewPr>
    <p:cSldViewPr snapToGrid="0">
      <p:cViewPr varScale="1">
        <p:scale>
          <a:sx n="88" d="100"/>
          <a:sy n="88" d="100"/>
        </p:scale>
        <p:origin x="26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52D7A304-2D6D-EC46-8955-655AD145D887}"/>
              </a:ext>
            </a:extLst>
          </p:cNvPr>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6662EB50-1C11-694B-84CA-D4E517CB6513}"/>
              </a:ext>
            </a:extLst>
          </p:cNvPr>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C6E6090F-7519-F34C-89D4-00B69F5F355E}" type="datetimeFigureOut">
              <a:rPr lang="tr-TR" smtClean="0"/>
              <a:t>29.02.2020</a:t>
            </a:fld>
            <a:endParaRPr lang="tr-TR"/>
          </a:p>
        </p:txBody>
      </p:sp>
      <p:sp>
        <p:nvSpPr>
          <p:cNvPr id="4" name="Alt Bilgi Yer Tutucusu 3">
            <a:extLst>
              <a:ext uri="{FF2B5EF4-FFF2-40B4-BE49-F238E27FC236}">
                <a16:creationId xmlns:a16="http://schemas.microsoft.com/office/drawing/2014/main" id="{36E2A75C-DF03-C34E-946F-5B65BE7F19D6}"/>
              </a:ext>
            </a:extLst>
          </p:cNvPr>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6CFAAE07-40C1-C841-A504-3D9DEFDF729A}"/>
              </a:ext>
            </a:extLst>
          </p:cNvPr>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73798A7D-A6ED-7B48-8E03-09BBA84B79FA}" type="slidenum">
              <a:rPr lang="tr-TR" smtClean="0"/>
              <a:t>‹#›</a:t>
            </a:fld>
            <a:endParaRPr lang="tr-TR"/>
          </a:p>
        </p:txBody>
      </p:sp>
    </p:spTree>
    <p:extLst>
      <p:ext uri="{BB962C8B-B14F-4D97-AF65-F5344CB8AC3E}">
        <p14:creationId xmlns:p14="http://schemas.microsoft.com/office/powerpoint/2010/main" val="1562219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1720AF19-414B-4B45-A8E4-EDD16E6A9DA0}" type="datetimeFigureOut">
              <a:rPr lang="tr-TR" smtClean="0"/>
              <a:t>29.02.2020</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FC6FFC36-5389-4CDE-BE6B-DD2C28110CAC}" type="slidenum">
              <a:rPr lang="tr-TR" smtClean="0"/>
              <a:t>‹#›</a:t>
            </a:fld>
            <a:endParaRPr lang="tr-TR"/>
          </a:p>
        </p:txBody>
      </p:sp>
    </p:spTree>
    <p:extLst>
      <p:ext uri="{BB962C8B-B14F-4D97-AF65-F5344CB8AC3E}">
        <p14:creationId xmlns:p14="http://schemas.microsoft.com/office/powerpoint/2010/main" val="339525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492896"/>
            <a:ext cx="10363200" cy="2376264"/>
          </a:xfrm>
        </p:spPr>
        <p:txBody>
          <a:bodyPr/>
          <a:lstStyle>
            <a:lvl1pPr algn="l">
              <a:defRPr sz="4800">
                <a:solidFill>
                  <a:schemeClr val="tx1"/>
                </a:solidFill>
                <a:latin typeface="Calibri"/>
                <a:cs typeface="Calibri"/>
              </a:defRPr>
            </a:lvl1pPr>
          </a:lstStyle>
          <a:p>
            <a:r>
              <a:rPr lang="tr-TR"/>
              <a:t>Asıl başlık stili için tıklatın</a:t>
            </a:r>
          </a:p>
        </p:txBody>
      </p:sp>
      <p:sp>
        <p:nvSpPr>
          <p:cNvPr id="3" name="Alt Başlık 2"/>
          <p:cNvSpPr>
            <a:spLocks noGrp="1"/>
          </p:cNvSpPr>
          <p:nvPr>
            <p:ph type="subTitle" idx="1"/>
          </p:nvPr>
        </p:nvSpPr>
        <p:spPr>
          <a:xfrm>
            <a:off x="914400" y="5301208"/>
            <a:ext cx="10363200" cy="769640"/>
          </a:xfrm>
        </p:spPr>
        <p:txBody>
          <a:bodyPr>
            <a:normAutofit/>
          </a:bodyPr>
          <a:lstStyle>
            <a:lvl1pPr marL="0" indent="0" algn="l">
              <a:buNone/>
              <a:defRPr sz="2667">
                <a:solidFill>
                  <a:schemeClr val="tx1"/>
                </a:solidFill>
                <a:latin typeface="Calibri"/>
                <a:cs typeface="Calibri"/>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tr-TR"/>
              <a:t>Asıl alt başlık stilini düzenlemek için tıklayın</a:t>
            </a: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E5331C7F-08BE-43A9-91C1-BBE73F71061D}" type="datetime1">
              <a:rPr lang="tr-TR" smtClean="0"/>
              <a:t>29.02.2020</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4" name="Resim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472074"/>
            <a:ext cx="3994872" cy="1190471"/>
          </a:xfrm>
          <a:prstGeom prst="rect">
            <a:avLst/>
          </a:prstGeom>
        </p:spPr>
      </p:pic>
    </p:spTree>
    <p:extLst>
      <p:ext uri="{BB962C8B-B14F-4D97-AF65-F5344CB8AC3E}">
        <p14:creationId xmlns:p14="http://schemas.microsoft.com/office/powerpoint/2010/main" val="3176309981"/>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35362" y="980728"/>
            <a:ext cx="4285324" cy="720080"/>
          </a:xfrm>
        </p:spPr>
        <p:txBody>
          <a:bodyPr anchor="b"/>
          <a:lstStyle>
            <a:lvl1pPr algn="l">
              <a:defRPr sz="2400" b="1">
                <a:solidFill>
                  <a:schemeClr val="tx1"/>
                </a:solidFill>
              </a:defRPr>
            </a:lvl1pPr>
          </a:lstStyle>
          <a:p>
            <a:r>
              <a:rPr lang="tr-TR"/>
              <a:t>Asıl başlık stili için tıklatın</a:t>
            </a:r>
            <a:endParaRPr lang="tr-TR" dirty="0"/>
          </a:p>
        </p:txBody>
      </p:sp>
      <p:sp>
        <p:nvSpPr>
          <p:cNvPr id="3" name="İçerik Yer Tutucusu 2"/>
          <p:cNvSpPr>
            <a:spLocks noGrp="1"/>
          </p:cNvSpPr>
          <p:nvPr>
            <p:ph idx="1"/>
          </p:nvPr>
        </p:nvSpPr>
        <p:spPr>
          <a:xfrm>
            <a:off x="4766733" y="980728"/>
            <a:ext cx="7089907" cy="5400600"/>
          </a:xfrm>
        </p:spPr>
        <p:txBody>
          <a:bodyPr>
            <a:normAutofit/>
          </a:bodyPr>
          <a:lstStyle>
            <a:lvl1pPr>
              <a:defRPr sz="3200">
                <a:solidFill>
                  <a:schemeClr val="tx1"/>
                </a:solidFill>
              </a:defRPr>
            </a:lvl1pPr>
            <a:lvl2pPr>
              <a:defRPr sz="2667">
                <a:solidFill>
                  <a:schemeClr val="tx1"/>
                </a:solidFill>
              </a:defRPr>
            </a:lvl2pPr>
            <a:lvl3pPr>
              <a:defRPr sz="2400">
                <a:solidFill>
                  <a:schemeClr val="tx1"/>
                </a:solidFill>
              </a:defRPr>
            </a:lvl3pPr>
            <a:lvl4pPr>
              <a:defRPr sz="2133">
                <a:solidFill>
                  <a:schemeClr val="tx1"/>
                </a:solidFill>
              </a:defRPr>
            </a:lvl4pPr>
            <a:lvl5pPr>
              <a:defRPr sz="2133">
                <a:solidFill>
                  <a:schemeClr val="tx1"/>
                </a:solidFill>
              </a:defRPr>
            </a:lvl5pPr>
            <a:lvl6pPr>
              <a:defRPr sz="2667"/>
            </a:lvl6pPr>
            <a:lvl7pPr>
              <a:defRPr sz="2667"/>
            </a:lvl7pPr>
            <a:lvl8pPr>
              <a:defRPr sz="2667"/>
            </a:lvl8pPr>
            <a:lvl9pPr>
              <a:defRPr sz="2667"/>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335362" y="1700808"/>
            <a:ext cx="4285324" cy="4680520"/>
          </a:xfrm>
        </p:spPr>
        <p:txBody>
          <a:bodyPr/>
          <a:lstStyle>
            <a:lvl1pPr marL="0" indent="0">
              <a:buNone/>
              <a:defRPr sz="1867">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tr-TR"/>
              <a:t>Asıl metin stillerini düzenle</a:t>
            </a:r>
          </a:p>
        </p:txBody>
      </p:sp>
      <p:sp>
        <p:nvSpPr>
          <p:cNvPr id="6" name="Veri Yer Tutucusu 4"/>
          <p:cNvSpPr>
            <a:spLocks noGrp="1"/>
          </p:cNvSpPr>
          <p:nvPr>
            <p:ph type="dt" sz="half" idx="10"/>
          </p:nvPr>
        </p:nvSpPr>
        <p:spPr/>
        <p:txBody>
          <a:bodyPr/>
          <a:lstStyle>
            <a:lvl1pPr>
              <a:defRPr>
                <a:solidFill>
                  <a:schemeClr val="tx1"/>
                </a:solidFill>
              </a:defRPr>
            </a:lvl1pPr>
          </a:lstStyle>
          <a:p>
            <a:fld id="{D6260320-8E9F-4068-9EEB-62BC060FF56B}" type="datetime1">
              <a:rPr lang="tr-TR" smtClean="0"/>
              <a:t>29.02.2020</a:t>
            </a:fld>
            <a:endParaRPr lang="tr-TR"/>
          </a:p>
        </p:txBody>
      </p:sp>
      <p:sp>
        <p:nvSpPr>
          <p:cNvPr id="7" name="Altbilgi Yer Tutucusu 5"/>
          <p:cNvSpPr>
            <a:spLocks noGrp="1"/>
          </p:cNvSpPr>
          <p:nvPr>
            <p:ph type="ftr" sz="quarter" idx="11"/>
          </p:nvPr>
        </p:nvSpPr>
        <p:spPr/>
        <p:txBody>
          <a:bodyPr/>
          <a:lstStyle>
            <a:lvl1pPr>
              <a:defRPr>
                <a:solidFill>
                  <a:schemeClr val="tx1"/>
                </a:solidFill>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96274199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255574" y="5009728"/>
            <a:ext cx="7680853" cy="566739"/>
          </a:xfrm>
        </p:spPr>
        <p:txBody>
          <a:bodyPr anchor="b"/>
          <a:lstStyle>
            <a:lvl1pPr algn="l">
              <a:defRPr sz="2667" b="1">
                <a:solidFill>
                  <a:schemeClr val="tx1"/>
                </a:solidFill>
              </a:defRPr>
            </a:lvl1pPr>
          </a:lstStyle>
          <a:p>
            <a:r>
              <a:rPr lang="tr-TR"/>
              <a:t>Asıl başlık stili için tıklatın</a:t>
            </a:r>
          </a:p>
        </p:txBody>
      </p:sp>
      <p:sp>
        <p:nvSpPr>
          <p:cNvPr id="3" name="Resim Yer Tutucusu 2"/>
          <p:cNvSpPr>
            <a:spLocks noGrp="1"/>
          </p:cNvSpPr>
          <p:nvPr>
            <p:ph type="pic" idx="1"/>
          </p:nvPr>
        </p:nvSpPr>
        <p:spPr>
          <a:xfrm>
            <a:off x="2274640" y="612775"/>
            <a:ext cx="7642720" cy="4299031"/>
          </a:xfrm>
        </p:spPr>
        <p:style>
          <a:lnRef idx="2">
            <a:schemeClr val="accent2"/>
          </a:lnRef>
          <a:fillRef idx="1">
            <a:schemeClr val="lt1"/>
          </a:fillRef>
          <a:effectRef idx="0">
            <a:schemeClr val="accent2"/>
          </a:effectRef>
          <a:fontRef idx="none"/>
        </p:style>
        <p:txBody>
          <a:bodyPr rtlCol="0">
            <a:normAutofit/>
          </a:bodyPr>
          <a:lstStyle>
            <a:lvl1pPr marL="0" indent="0">
              <a:buNone/>
              <a:defRPr sz="4267">
                <a:solidFill>
                  <a:schemeClr val="tx1"/>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tr-TR" noProof="0"/>
              <a:t>Resim eklemek için simgeyi tıklatın</a:t>
            </a:r>
            <a:endParaRPr lang="tr-TR" noProof="0" dirty="0"/>
          </a:p>
        </p:txBody>
      </p:sp>
      <p:sp>
        <p:nvSpPr>
          <p:cNvPr id="4" name="Metin Yer Tutucusu 3"/>
          <p:cNvSpPr>
            <a:spLocks noGrp="1"/>
          </p:cNvSpPr>
          <p:nvPr>
            <p:ph type="body" sz="half" idx="2"/>
          </p:nvPr>
        </p:nvSpPr>
        <p:spPr>
          <a:xfrm>
            <a:off x="2255574" y="5576466"/>
            <a:ext cx="7680853" cy="804863"/>
          </a:xfrm>
        </p:spPr>
        <p:txBody>
          <a:bodyPr/>
          <a:lstStyle>
            <a:lvl1pPr marL="0" indent="0">
              <a:buNone/>
              <a:defRPr sz="1867">
                <a:solidFill>
                  <a:schemeClr val="tx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tr-TR"/>
              <a:t>Asıl metin stillerini düzenle</a:t>
            </a:r>
          </a:p>
        </p:txBody>
      </p:sp>
      <p:sp>
        <p:nvSpPr>
          <p:cNvPr id="6" name="Veri Yer Tutucusu 4"/>
          <p:cNvSpPr>
            <a:spLocks noGrp="1"/>
          </p:cNvSpPr>
          <p:nvPr>
            <p:ph type="dt" sz="half" idx="10"/>
          </p:nvPr>
        </p:nvSpPr>
        <p:spPr/>
        <p:txBody>
          <a:bodyPr/>
          <a:lstStyle>
            <a:lvl1pPr>
              <a:defRPr>
                <a:solidFill>
                  <a:schemeClr val="tx1"/>
                </a:solidFill>
              </a:defRPr>
            </a:lvl1pPr>
          </a:lstStyle>
          <a:p>
            <a:fld id="{67BC0C29-AEDD-41FC-8BAA-91BB1820D650}" type="datetime1">
              <a:rPr lang="tr-TR" smtClean="0"/>
              <a:t>29.02.2020</a:t>
            </a:fld>
            <a:endParaRPr lang="tr-TR"/>
          </a:p>
        </p:txBody>
      </p:sp>
      <p:sp>
        <p:nvSpPr>
          <p:cNvPr id="7" name="Altbilgi Yer Tutucusu 5"/>
          <p:cNvSpPr>
            <a:spLocks noGrp="1"/>
          </p:cNvSpPr>
          <p:nvPr>
            <p:ph type="ftr" sz="quarter" idx="11"/>
          </p:nvPr>
        </p:nvSpPr>
        <p:spPr/>
        <p:txBody>
          <a:bodyPr/>
          <a:lstStyle>
            <a:lvl1pPr>
              <a:defRPr>
                <a:solidFill>
                  <a:schemeClr val="tx1"/>
                </a:solidFill>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309146698"/>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59" cy="687388"/>
          </a:xfrm>
        </p:spPr>
        <p:txBody>
          <a:bodyPr/>
          <a:lstStyle>
            <a:lvl1pPr>
              <a:defRPr>
                <a:solidFill>
                  <a:schemeClr val="tx1"/>
                </a:solidFill>
              </a:defRPr>
            </a:lvl1pPr>
          </a:lstStyle>
          <a:p>
            <a:r>
              <a:rPr lang="tr-TR"/>
              <a:t>Asıl başlık stili için tıklatın</a:t>
            </a:r>
          </a:p>
        </p:txBody>
      </p:sp>
      <p:sp>
        <p:nvSpPr>
          <p:cNvPr id="3" name="Dikey Metin Yer Tutucusu 2"/>
          <p:cNvSpPr>
            <a:spLocks noGrp="1"/>
          </p:cNvSpPr>
          <p:nvPr>
            <p:ph type="body" orient="vert" idx="1"/>
          </p:nvPr>
        </p:nvSpPr>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solidFill>
                  <a:schemeClr val="tx1"/>
                </a:solidFill>
              </a:defRPr>
            </a:lvl1pPr>
          </a:lstStyle>
          <a:p>
            <a:fld id="{C09919F6-3A42-472F-8F47-3200AA74F85A}" type="datetime1">
              <a:rPr lang="tr-TR" smtClean="0"/>
              <a:t>29.02.2020</a:t>
            </a:fld>
            <a:endParaRPr lang="tr-TR"/>
          </a:p>
        </p:txBody>
      </p:sp>
      <p:sp>
        <p:nvSpPr>
          <p:cNvPr id="6" name="Altbilgi Yer Tutucusu 4"/>
          <p:cNvSpPr>
            <a:spLocks noGrp="1"/>
          </p:cNvSpPr>
          <p:nvPr>
            <p:ph type="ftr" sz="quarter" idx="11"/>
          </p:nvPr>
        </p:nvSpPr>
        <p:spPr/>
        <p:txBody>
          <a:bodyPr/>
          <a:lstStyle>
            <a:lvl1pPr>
              <a:defRPr>
                <a:solidFill>
                  <a:schemeClr val="tx1"/>
                </a:solidFill>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024604933"/>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72331" y="260648"/>
            <a:ext cx="2743200" cy="6120680"/>
          </a:xfrm>
        </p:spPr>
        <p:txBody>
          <a:bodyPr vert="eaVert"/>
          <a:lstStyle>
            <a:lvl1pPr>
              <a:defRPr>
                <a:solidFill>
                  <a:schemeClr val="tx1"/>
                </a:solidFill>
              </a:defRPr>
            </a:lvl1pPr>
          </a:lstStyle>
          <a:p>
            <a:r>
              <a:rPr lang="tr-TR"/>
              <a:t>Asıl başlık stili için tıklatın</a:t>
            </a:r>
          </a:p>
        </p:txBody>
      </p:sp>
      <p:sp>
        <p:nvSpPr>
          <p:cNvPr id="3" name="Dikey Metin Yer Tutucusu 2"/>
          <p:cNvSpPr>
            <a:spLocks noGrp="1"/>
          </p:cNvSpPr>
          <p:nvPr>
            <p:ph type="body" orient="vert" idx="1"/>
          </p:nvPr>
        </p:nvSpPr>
        <p:spPr>
          <a:xfrm>
            <a:off x="1343608" y="260648"/>
            <a:ext cx="7525523" cy="6120680"/>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3"/>
          <p:cNvSpPr>
            <a:spLocks noGrp="1"/>
          </p:cNvSpPr>
          <p:nvPr>
            <p:ph type="dt" sz="half" idx="10"/>
          </p:nvPr>
        </p:nvSpPr>
        <p:spPr/>
        <p:txBody>
          <a:bodyPr/>
          <a:lstStyle>
            <a:lvl1pPr>
              <a:defRPr>
                <a:solidFill>
                  <a:schemeClr val="tx1"/>
                </a:solidFill>
              </a:defRPr>
            </a:lvl1pPr>
          </a:lstStyle>
          <a:p>
            <a:fld id="{77194B16-AA1A-4466-B7B1-57F156746D5D}" type="datetime1">
              <a:rPr lang="tr-TR" smtClean="0"/>
              <a:t>29.02.2020</a:t>
            </a:fld>
            <a:endParaRPr lang="tr-TR"/>
          </a:p>
        </p:txBody>
      </p:sp>
      <p:sp>
        <p:nvSpPr>
          <p:cNvPr id="6" name="Altbilgi Yer Tutucusu 4"/>
          <p:cNvSpPr>
            <a:spLocks noGrp="1"/>
          </p:cNvSpPr>
          <p:nvPr>
            <p:ph type="ftr" sz="quarter" idx="11"/>
          </p:nvPr>
        </p:nvSpPr>
        <p:spPr/>
        <p:txBody>
          <a:bodyPr/>
          <a:lstStyle>
            <a:lvl1pPr>
              <a:defRPr>
                <a:solidFill>
                  <a:schemeClr val="tx1"/>
                </a:solidFill>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235392944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649"/>
            <a:ext cx="10513959" cy="687463"/>
          </a:xfrm>
        </p:spPr>
        <p:txBody>
          <a:bodyPr/>
          <a:lstStyle>
            <a:lvl1pPr>
              <a:defRPr>
                <a:solidFill>
                  <a:schemeClr val="tx1"/>
                </a:solidFill>
                <a:latin typeface="Calibri"/>
                <a:cs typeface="Calibri"/>
              </a:defRPr>
            </a:lvl1pPr>
          </a:lstStyle>
          <a:p>
            <a:r>
              <a:rPr lang="tr-TR"/>
              <a:t>Asıl başlık stili için tıklatın</a:t>
            </a:r>
            <a:endParaRPr lang="tr-TR" dirty="0"/>
          </a:p>
        </p:txBody>
      </p:sp>
      <p:sp>
        <p:nvSpPr>
          <p:cNvPr id="3" name="İçerik Yer Tutucusu 2"/>
          <p:cNvSpPr>
            <a:spLocks noGrp="1"/>
          </p:cNvSpPr>
          <p:nvPr>
            <p:ph idx="1"/>
          </p:nvPr>
        </p:nvSpPr>
        <p:spPr/>
        <p:txBody>
          <a:bodyPr/>
          <a:lstStyle>
            <a:lvl1pPr>
              <a:defRPr sz="2400">
                <a:solidFill>
                  <a:schemeClr val="tx1"/>
                </a:solidFill>
                <a:latin typeface="Calibri"/>
                <a:cs typeface="Calibri"/>
              </a:defRPr>
            </a:lvl1pPr>
            <a:lvl2pPr>
              <a:defRPr sz="1800">
                <a:solidFill>
                  <a:schemeClr val="tx1"/>
                </a:solidFill>
                <a:latin typeface="Calibri"/>
                <a:cs typeface="Calibri"/>
              </a:defRPr>
            </a:lvl2pPr>
            <a:lvl3pPr>
              <a:defRPr sz="1600">
                <a:solidFill>
                  <a:schemeClr val="tx1"/>
                </a:solidFill>
                <a:latin typeface="Calibri"/>
                <a:cs typeface="Calibri"/>
              </a:defRPr>
            </a:lvl3pPr>
            <a:lvl4pPr>
              <a:defRPr sz="1100">
                <a:solidFill>
                  <a:schemeClr val="tx1"/>
                </a:solidFill>
                <a:latin typeface="Calibri"/>
                <a:cs typeface="Calibri"/>
              </a:defRPr>
            </a:lvl4pPr>
            <a:lvl5pPr>
              <a:defRPr sz="1100">
                <a:solidFill>
                  <a:schemeClr val="tx1"/>
                </a:solidFill>
                <a:latin typeface="Calibri"/>
                <a:cs typeface="Calibri"/>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3933CFD7-DD40-4317-91E1-6E9FBB9D68B9}" type="datetime1">
              <a:rPr lang="tr-TR" smtClean="0"/>
              <a:t>29.02.2020</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9018607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eşekkür">
    <p:spTree>
      <p:nvGrpSpPr>
        <p:cNvPr id="1" name=""/>
        <p:cNvGrpSpPr/>
        <p:nvPr/>
      </p:nvGrpSpPr>
      <p:grpSpPr>
        <a:xfrm>
          <a:off x="0" y="0"/>
          <a:ext cx="0" cy="0"/>
          <a:chOff x="0" y="0"/>
          <a:chExt cx="0" cy="0"/>
        </a:xfrm>
      </p:grpSpPr>
      <p:sp>
        <p:nvSpPr>
          <p:cNvPr id="7" name="Metin Yer Tutucusu 6"/>
          <p:cNvSpPr>
            <a:spLocks noGrp="1"/>
          </p:cNvSpPr>
          <p:nvPr>
            <p:ph type="body" sz="quarter" idx="13"/>
          </p:nvPr>
        </p:nvSpPr>
        <p:spPr>
          <a:xfrm>
            <a:off x="729279" y="4077072"/>
            <a:ext cx="8737600" cy="504056"/>
          </a:xfrm>
        </p:spPr>
        <p:txBody>
          <a:bodyPr anchor="b">
            <a:normAutofit/>
          </a:bodyPr>
          <a:lstStyle>
            <a:lvl1pPr marL="0" indent="0">
              <a:buNone/>
              <a:defRPr sz="2667">
                <a:solidFill>
                  <a:schemeClr val="tx1"/>
                </a:solidFill>
                <a:latin typeface="Calibri"/>
                <a:cs typeface="Calibri"/>
              </a:defRPr>
            </a:lvl1pPr>
            <a:lvl2pPr marL="609585" indent="0">
              <a:buNone/>
              <a:defRPr/>
            </a:lvl2pPr>
            <a:lvl3pPr marL="1219170" indent="0">
              <a:buNone/>
              <a:defRPr/>
            </a:lvl3pPr>
            <a:lvl4pPr marL="1828754" indent="0">
              <a:buNone/>
              <a:defRPr/>
            </a:lvl4pPr>
            <a:lvl5pPr marL="2438339" indent="0">
              <a:buNone/>
              <a:defRPr/>
            </a:lvl5pPr>
          </a:lstStyle>
          <a:p>
            <a:pPr lvl="0"/>
            <a:r>
              <a:rPr lang="tr-TR"/>
              <a:t>Asıl metin stillerini düzenle</a:t>
            </a:r>
          </a:p>
        </p:txBody>
      </p:sp>
      <p:sp>
        <p:nvSpPr>
          <p:cNvPr id="12" name="Metin Yer Tutucusu 11"/>
          <p:cNvSpPr>
            <a:spLocks noGrp="1"/>
          </p:cNvSpPr>
          <p:nvPr>
            <p:ph type="body" sz="quarter" idx="14"/>
          </p:nvPr>
        </p:nvSpPr>
        <p:spPr>
          <a:xfrm>
            <a:off x="728948" y="4581128"/>
            <a:ext cx="8737600" cy="1656184"/>
          </a:xfrm>
        </p:spPr>
        <p:txBody>
          <a:bodyPr>
            <a:noAutofit/>
          </a:bodyPr>
          <a:lstStyle>
            <a:lvl1pPr marL="0" indent="0">
              <a:buNone/>
              <a:defRPr sz="2000">
                <a:solidFill>
                  <a:schemeClr val="tx1"/>
                </a:solidFill>
                <a:latin typeface="Calibri"/>
                <a:cs typeface="Calibri"/>
              </a:defRPr>
            </a:lvl1pPr>
            <a:lvl2pPr>
              <a:defRPr sz="3200"/>
            </a:lvl2pPr>
            <a:lvl3pPr>
              <a:defRPr sz="2667"/>
            </a:lvl3pPr>
            <a:lvl4pPr>
              <a:defRPr sz="2400"/>
            </a:lvl4pPr>
            <a:lvl5pPr>
              <a:defRPr sz="2400"/>
            </a:lvl5pPr>
          </a:lstStyle>
          <a:p>
            <a:pPr lvl="0"/>
            <a:r>
              <a:rPr lang="tr-TR"/>
              <a:t>Asıl metin stillerini düzenle</a:t>
            </a:r>
          </a:p>
        </p:txBody>
      </p:sp>
      <p:sp>
        <p:nvSpPr>
          <p:cNvPr id="18" name="Metin Yer Tutucusu 17"/>
          <p:cNvSpPr>
            <a:spLocks noGrp="1"/>
          </p:cNvSpPr>
          <p:nvPr>
            <p:ph type="body" sz="quarter" idx="18"/>
          </p:nvPr>
        </p:nvSpPr>
        <p:spPr>
          <a:xfrm>
            <a:off x="728948" y="2636838"/>
            <a:ext cx="9792491" cy="1008063"/>
          </a:xfrm>
        </p:spPr>
        <p:txBody>
          <a:bodyPr anchor="ctr">
            <a:normAutofit/>
          </a:bodyPr>
          <a:lstStyle>
            <a:lvl1pPr marL="0" indent="0" algn="l">
              <a:buNone/>
              <a:defRPr sz="4800">
                <a:solidFill>
                  <a:schemeClr val="tx1"/>
                </a:solidFill>
                <a:latin typeface="Calibri"/>
                <a:cs typeface="Calibri"/>
              </a:defRPr>
            </a:lvl1pPr>
          </a:lstStyle>
          <a:p>
            <a:pPr lvl="0"/>
            <a:r>
              <a:rPr lang="tr-TR"/>
              <a:t>Asıl metin stillerini düzenle</a:t>
            </a:r>
          </a:p>
        </p:txBody>
      </p:sp>
      <p:sp>
        <p:nvSpPr>
          <p:cNvPr id="6" name="Veri Yer Tutucusu 13"/>
          <p:cNvSpPr>
            <a:spLocks noGrp="1"/>
          </p:cNvSpPr>
          <p:nvPr>
            <p:ph type="dt" sz="half" idx="19"/>
          </p:nvPr>
        </p:nvSpPr>
        <p:spPr/>
        <p:txBody>
          <a:bodyPr/>
          <a:lstStyle>
            <a:lvl1pPr>
              <a:defRPr>
                <a:solidFill>
                  <a:schemeClr val="tx1"/>
                </a:solidFill>
                <a:latin typeface="Calibri"/>
                <a:cs typeface="Calibri"/>
              </a:defRPr>
            </a:lvl1pPr>
          </a:lstStyle>
          <a:p>
            <a:fld id="{FA5CEEA8-F442-4E9D-9F34-BC94D5644A23}" type="datetime1">
              <a:rPr lang="tr-TR" smtClean="0"/>
              <a:t>29.02.2020</a:t>
            </a:fld>
            <a:endParaRPr lang="tr-TR"/>
          </a:p>
        </p:txBody>
      </p:sp>
      <p:sp>
        <p:nvSpPr>
          <p:cNvPr id="8" name="Altbilgi Yer Tutucusu 14"/>
          <p:cNvSpPr>
            <a:spLocks noGrp="1"/>
          </p:cNvSpPr>
          <p:nvPr>
            <p:ph type="ftr" sz="quarter" idx="20"/>
          </p:nvPr>
        </p:nvSpPr>
        <p:spPr/>
        <p:txBody>
          <a:bodyPr/>
          <a:lstStyle>
            <a:lvl1pPr>
              <a:defRPr>
                <a:solidFill>
                  <a:schemeClr val="tx1"/>
                </a:solidFill>
                <a:latin typeface="Calibri"/>
                <a:cs typeface="Calibri"/>
              </a:defRPr>
            </a:lvl1pPr>
          </a:lstStyle>
          <a:p>
            <a:endParaRPr lang="tr-TR"/>
          </a:p>
        </p:txBody>
      </p:sp>
      <p:sp>
        <p:nvSpPr>
          <p:cNvPr id="9" name="Slayt Numarası Yer Tutucusu 15"/>
          <p:cNvSpPr>
            <a:spLocks noGrp="1"/>
          </p:cNvSpPr>
          <p:nvPr>
            <p:ph type="sldNum" sz="quarter" idx="21"/>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8948" y="514803"/>
            <a:ext cx="4203270" cy="1252574"/>
          </a:xfrm>
          <a:prstGeom prst="rect">
            <a:avLst/>
          </a:prstGeom>
        </p:spPr>
      </p:pic>
    </p:spTree>
    <p:extLst>
      <p:ext uri="{BB962C8B-B14F-4D97-AF65-F5344CB8AC3E}">
        <p14:creationId xmlns:p14="http://schemas.microsoft.com/office/powerpoint/2010/main" val="212284295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5333" b="1" cap="all">
                <a:solidFill>
                  <a:schemeClr val="tx1"/>
                </a:solidFill>
                <a:latin typeface="Calibri"/>
                <a:cs typeface="Calibri"/>
              </a:defRPr>
            </a:lvl1pPr>
          </a:lstStyle>
          <a:p>
            <a:r>
              <a:rPr lang="tr-TR"/>
              <a:t>Asıl başlık stili için tıklatın</a:t>
            </a:r>
            <a:endParaRPr lang="tr-TR" dirty="0"/>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latin typeface="Calibri"/>
                <a:cs typeface="Calibri"/>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tr-TR"/>
              <a:t>Asıl metin stillerini düzenle</a:t>
            </a:r>
          </a:p>
        </p:txBody>
      </p:sp>
      <p:sp>
        <p:nvSpPr>
          <p:cNvPr id="5" name="Veri Yer Tutucusu 3"/>
          <p:cNvSpPr>
            <a:spLocks noGrp="1"/>
          </p:cNvSpPr>
          <p:nvPr>
            <p:ph type="dt" sz="half" idx="10"/>
          </p:nvPr>
        </p:nvSpPr>
        <p:spPr/>
        <p:txBody>
          <a:bodyPr/>
          <a:lstStyle>
            <a:lvl1pPr>
              <a:defRPr>
                <a:solidFill>
                  <a:schemeClr val="tx1"/>
                </a:solidFill>
                <a:latin typeface="Calibri"/>
                <a:cs typeface="Calibri"/>
              </a:defRPr>
            </a:lvl1pPr>
          </a:lstStyle>
          <a:p>
            <a:fld id="{A16A90C5-B4A9-4B6D-B430-EF1593939C06}" type="datetime1">
              <a:rPr lang="tr-TR" smtClean="0"/>
              <a:t>29.02.2020</a:t>
            </a:fld>
            <a:endParaRPr lang="tr-TR"/>
          </a:p>
        </p:txBody>
      </p:sp>
      <p:sp>
        <p:nvSpPr>
          <p:cNvPr id="6" name="Altbilgi Yer Tutucusu 4"/>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7" name="Slayt Numarası Yer Tutucusu 5"/>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9" name="Resim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3312879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61" cy="687388"/>
          </a:xfrm>
        </p:spPr>
        <p:txBody>
          <a:bodyPr/>
          <a:lstStyle>
            <a:lvl1pPr>
              <a:defRPr>
                <a:solidFill>
                  <a:schemeClr val="tx1"/>
                </a:solidFill>
                <a:latin typeface="Calibri"/>
                <a:cs typeface="Calibri"/>
              </a:defRPr>
            </a:lvl1pPr>
          </a:lstStyle>
          <a:p>
            <a:r>
              <a:rPr lang="tr-TR"/>
              <a:t>Asıl başlık stili için tıklatın</a:t>
            </a:r>
            <a:endParaRPr lang="tr-TR" dirty="0"/>
          </a:p>
        </p:txBody>
      </p:sp>
      <p:sp>
        <p:nvSpPr>
          <p:cNvPr id="3" name="İçerik Yer Tutucusu 2"/>
          <p:cNvSpPr>
            <a:spLocks noGrp="1"/>
          </p:cNvSpPr>
          <p:nvPr>
            <p:ph sz="half" idx="1"/>
          </p:nvPr>
        </p:nvSpPr>
        <p:spPr>
          <a:xfrm>
            <a:off x="335360" y="1124744"/>
            <a:ext cx="5664629" cy="5256584"/>
          </a:xfrm>
        </p:spPr>
        <p:txBody>
          <a:bodyPr/>
          <a:lstStyle>
            <a:lvl1pPr>
              <a:defRPr sz="3733">
                <a:solidFill>
                  <a:schemeClr val="tx1"/>
                </a:solidFill>
                <a:latin typeface="Calibri"/>
                <a:cs typeface="Calibri"/>
              </a:defRPr>
            </a:lvl1pPr>
            <a:lvl2pPr>
              <a:defRPr sz="3200">
                <a:solidFill>
                  <a:schemeClr val="tx1"/>
                </a:solidFill>
                <a:latin typeface="Calibri"/>
                <a:cs typeface="Calibri"/>
              </a:defRPr>
            </a:lvl2pPr>
            <a:lvl3pPr>
              <a:defRPr sz="2667">
                <a:solidFill>
                  <a:schemeClr val="tx1"/>
                </a:solidFill>
                <a:latin typeface="Calibri"/>
                <a:cs typeface="Calibri"/>
              </a:defRPr>
            </a:lvl3pPr>
            <a:lvl4pPr>
              <a:defRPr sz="2400">
                <a:solidFill>
                  <a:schemeClr val="tx1"/>
                </a:solidFill>
                <a:latin typeface="Calibri"/>
                <a:cs typeface="Calibri"/>
              </a:defRPr>
            </a:lvl4pPr>
            <a:lvl5pPr>
              <a:defRPr sz="2400">
                <a:solidFill>
                  <a:schemeClr val="tx1"/>
                </a:solidFill>
                <a:latin typeface="Calibri"/>
                <a:cs typeface="Calibri"/>
              </a:defRPr>
            </a:lvl5pPr>
            <a:lvl6pPr>
              <a:defRPr sz="2400"/>
            </a:lvl6pPr>
            <a:lvl7pPr>
              <a:defRPr sz="2400"/>
            </a:lvl7pPr>
            <a:lvl8pPr>
              <a:defRPr sz="2400"/>
            </a:lvl8pPr>
            <a:lvl9pPr>
              <a:defRPr sz="2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192011" y="1124744"/>
            <a:ext cx="5672832" cy="5256584"/>
          </a:xfrm>
        </p:spPr>
        <p:txBody>
          <a:bodyPr/>
          <a:lstStyle>
            <a:lvl1pPr>
              <a:defRPr sz="3733">
                <a:solidFill>
                  <a:schemeClr val="tx1"/>
                </a:solidFill>
                <a:latin typeface="Calibri"/>
                <a:cs typeface="Calibri"/>
              </a:defRPr>
            </a:lvl1pPr>
            <a:lvl2pPr>
              <a:defRPr sz="3200">
                <a:solidFill>
                  <a:schemeClr val="tx1"/>
                </a:solidFill>
                <a:latin typeface="Calibri"/>
                <a:cs typeface="Calibri"/>
              </a:defRPr>
            </a:lvl2pPr>
            <a:lvl3pPr>
              <a:defRPr sz="2667">
                <a:solidFill>
                  <a:schemeClr val="tx1"/>
                </a:solidFill>
                <a:latin typeface="Calibri"/>
                <a:cs typeface="Calibri"/>
              </a:defRPr>
            </a:lvl3pPr>
            <a:lvl4pPr>
              <a:defRPr sz="2400">
                <a:solidFill>
                  <a:schemeClr val="tx1"/>
                </a:solidFill>
                <a:latin typeface="Calibri"/>
                <a:cs typeface="Calibri"/>
              </a:defRPr>
            </a:lvl4pPr>
            <a:lvl5pPr>
              <a:defRPr sz="2400">
                <a:solidFill>
                  <a:schemeClr val="tx1"/>
                </a:solidFill>
                <a:latin typeface="Calibri"/>
                <a:cs typeface="Calibri"/>
              </a:defRPr>
            </a:lvl5pPr>
            <a:lvl6pPr>
              <a:defRPr sz="2400"/>
            </a:lvl6pPr>
            <a:lvl7pPr>
              <a:defRPr sz="2400"/>
            </a:lvl7pPr>
            <a:lvl8pPr>
              <a:defRPr sz="2400"/>
            </a:lvl8pPr>
            <a:lvl9pPr>
              <a:defRPr sz="24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Veri Yer Tutucusu 4"/>
          <p:cNvSpPr>
            <a:spLocks noGrp="1"/>
          </p:cNvSpPr>
          <p:nvPr>
            <p:ph type="dt" sz="half" idx="10"/>
          </p:nvPr>
        </p:nvSpPr>
        <p:spPr/>
        <p:txBody>
          <a:bodyPr/>
          <a:lstStyle>
            <a:lvl1pPr>
              <a:defRPr>
                <a:solidFill>
                  <a:schemeClr val="tx1"/>
                </a:solidFill>
                <a:latin typeface="Calibri"/>
                <a:cs typeface="Calibri"/>
              </a:defRPr>
            </a:lvl1pPr>
          </a:lstStyle>
          <a:p>
            <a:fld id="{88F12AF6-9F2F-478A-83EF-2AD0C574400E}" type="datetime1">
              <a:rPr lang="tr-TR" smtClean="0"/>
              <a:t>29.02.2020</a:t>
            </a:fld>
            <a:endParaRPr lang="tr-TR"/>
          </a:p>
        </p:txBody>
      </p:sp>
      <p:sp>
        <p:nvSpPr>
          <p:cNvPr id="7" name="Altbilgi Yer Tutucusu 5"/>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8" name="Slayt Numarası Yer Tutucusu 6"/>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0" name="Resim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1061237162"/>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035" cy="687388"/>
          </a:xfrm>
        </p:spPr>
        <p:txBody>
          <a:bodyPr/>
          <a:lstStyle>
            <a:lvl1pPr>
              <a:defRPr>
                <a:solidFill>
                  <a:schemeClr val="tx1"/>
                </a:solidFill>
                <a:latin typeface="Calibri"/>
                <a:cs typeface="Calibri"/>
              </a:defRPr>
            </a:lvl1pPr>
          </a:lstStyle>
          <a:p>
            <a:r>
              <a:rPr lang="tr-TR"/>
              <a:t>Asıl başlık stili için tıklatın</a:t>
            </a:r>
          </a:p>
        </p:txBody>
      </p:sp>
      <p:sp>
        <p:nvSpPr>
          <p:cNvPr id="3" name="Metin Yer Tutucusu 2"/>
          <p:cNvSpPr>
            <a:spLocks noGrp="1"/>
          </p:cNvSpPr>
          <p:nvPr>
            <p:ph type="body" idx="1"/>
          </p:nvPr>
        </p:nvSpPr>
        <p:spPr>
          <a:xfrm>
            <a:off x="335360" y="1052737"/>
            <a:ext cx="5661157" cy="906115"/>
          </a:xfrm>
        </p:spPr>
        <p:txBody>
          <a:bodyPr anchor="b"/>
          <a:lstStyle>
            <a:lvl1pPr marL="0" indent="0">
              <a:buNone/>
              <a:defRPr sz="3200" b="1">
                <a:solidFill>
                  <a:schemeClr val="tx1"/>
                </a:solidFill>
                <a:latin typeface="Calibri"/>
                <a:cs typeface="Calibri"/>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a:t>Asıl metin stillerini düzenle</a:t>
            </a:r>
          </a:p>
        </p:txBody>
      </p:sp>
      <p:sp>
        <p:nvSpPr>
          <p:cNvPr id="4" name="İçerik Yer Tutucusu 3"/>
          <p:cNvSpPr>
            <a:spLocks noGrp="1"/>
          </p:cNvSpPr>
          <p:nvPr>
            <p:ph sz="half" idx="2"/>
          </p:nvPr>
        </p:nvSpPr>
        <p:spPr>
          <a:xfrm>
            <a:off x="335360" y="1972063"/>
            <a:ext cx="5661157" cy="4392488"/>
          </a:xfrm>
        </p:spPr>
        <p:txBody>
          <a:bodyPr/>
          <a:lstStyle>
            <a:lvl1pPr>
              <a:defRPr sz="3200">
                <a:solidFill>
                  <a:schemeClr val="tx1"/>
                </a:solidFill>
                <a:latin typeface="Calibri"/>
                <a:cs typeface="Calibri"/>
              </a:defRPr>
            </a:lvl1pPr>
            <a:lvl2pPr>
              <a:defRPr sz="2667">
                <a:solidFill>
                  <a:schemeClr val="tx1"/>
                </a:solidFill>
                <a:latin typeface="Calibri"/>
                <a:cs typeface="Calibri"/>
              </a:defRPr>
            </a:lvl2pPr>
            <a:lvl3pPr>
              <a:defRPr sz="2400">
                <a:solidFill>
                  <a:schemeClr val="tx1"/>
                </a:solidFill>
                <a:latin typeface="Calibri"/>
                <a:cs typeface="Calibri"/>
              </a:defRPr>
            </a:lvl3pPr>
            <a:lvl4pPr>
              <a:defRPr sz="2133">
                <a:solidFill>
                  <a:schemeClr val="tx1"/>
                </a:solidFill>
                <a:latin typeface="Calibri"/>
                <a:cs typeface="Calibri"/>
              </a:defRPr>
            </a:lvl4pPr>
            <a:lvl5pPr>
              <a:defRPr sz="2133">
                <a:solidFill>
                  <a:schemeClr val="tx1"/>
                </a:solidFill>
                <a:latin typeface="Calibri"/>
                <a:cs typeface="Calibri"/>
              </a:defRPr>
            </a:lvl5pPr>
            <a:lvl6pPr>
              <a:defRPr sz="2133"/>
            </a:lvl6pPr>
            <a:lvl7pPr>
              <a:defRPr sz="2133"/>
            </a:lvl7pPr>
            <a:lvl8pPr>
              <a:defRPr sz="2133"/>
            </a:lvl8pPr>
            <a:lvl9pPr>
              <a:defRPr sz="213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Metin Yer Tutucusu 4"/>
          <p:cNvSpPr>
            <a:spLocks noGrp="1"/>
          </p:cNvSpPr>
          <p:nvPr>
            <p:ph type="body" sz="quarter" idx="3"/>
          </p:nvPr>
        </p:nvSpPr>
        <p:spPr>
          <a:xfrm>
            <a:off x="6193369" y="1052737"/>
            <a:ext cx="5663273" cy="906115"/>
          </a:xfrm>
        </p:spPr>
        <p:txBody>
          <a:bodyPr anchor="b"/>
          <a:lstStyle>
            <a:lvl1pPr marL="0" indent="0">
              <a:buNone/>
              <a:defRPr sz="3200" b="1">
                <a:solidFill>
                  <a:schemeClr val="tx1"/>
                </a:solidFill>
                <a:latin typeface="Calibri"/>
                <a:cs typeface="Calibri"/>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tr-TR"/>
              <a:t>Asıl metin stillerini düzenle</a:t>
            </a:r>
          </a:p>
        </p:txBody>
      </p:sp>
      <p:sp>
        <p:nvSpPr>
          <p:cNvPr id="6" name="İçerik Yer Tutucusu 5"/>
          <p:cNvSpPr>
            <a:spLocks noGrp="1"/>
          </p:cNvSpPr>
          <p:nvPr>
            <p:ph sz="quarter" idx="4"/>
          </p:nvPr>
        </p:nvSpPr>
        <p:spPr>
          <a:xfrm>
            <a:off x="6193369" y="1972063"/>
            <a:ext cx="5663273" cy="4392488"/>
          </a:xfrm>
        </p:spPr>
        <p:txBody>
          <a:bodyPr/>
          <a:lstStyle>
            <a:lvl1pPr>
              <a:defRPr sz="3200">
                <a:solidFill>
                  <a:schemeClr val="tx1"/>
                </a:solidFill>
                <a:latin typeface="Calibri"/>
                <a:cs typeface="Calibri"/>
              </a:defRPr>
            </a:lvl1pPr>
            <a:lvl2pPr>
              <a:defRPr sz="2667">
                <a:solidFill>
                  <a:schemeClr val="tx1"/>
                </a:solidFill>
                <a:latin typeface="Calibri"/>
                <a:cs typeface="Calibri"/>
              </a:defRPr>
            </a:lvl2pPr>
            <a:lvl3pPr>
              <a:defRPr sz="2400">
                <a:solidFill>
                  <a:schemeClr val="tx1"/>
                </a:solidFill>
                <a:latin typeface="Calibri"/>
                <a:cs typeface="Calibri"/>
              </a:defRPr>
            </a:lvl3pPr>
            <a:lvl4pPr>
              <a:defRPr sz="2133">
                <a:solidFill>
                  <a:schemeClr val="tx1"/>
                </a:solidFill>
                <a:latin typeface="Calibri"/>
                <a:cs typeface="Calibri"/>
              </a:defRPr>
            </a:lvl4pPr>
            <a:lvl5pPr>
              <a:defRPr sz="2133">
                <a:solidFill>
                  <a:schemeClr val="tx1"/>
                </a:solidFill>
                <a:latin typeface="Calibri"/>
                <a:cs typeface="Calibri"/>
              </a:defRPr>
            </a:lvl5pPr>
            <a:lvl6pPr>
              <a:defRPr sz="2133"/>
            </a:lvl6pPr>
            <a:lvl7pPr>
              <a:defRPr sz="2133"/>
            </a:lvl7pPr>
            <a:lvl8pPr>
              <a:defRPr sz="2133"/>
            </a:lvl8pPr>
            <a:lvl9pPr>
              <a:defRPr sz="2133"/>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8" name="Veri Yer Tutucusu 6"/>
          <p:cNvSpPr>
            <a:spLocks noGrp="1"/>
          </p:cNvSpPr>
          <p:nvPr>
            <p:ph type="dt" sz="half" idx="10"/>
          </p:nvPr>
        </p:nvSpPr>
        <p:spPr/>
        <p:txBody>
          <a:bodyPr/>
          <a:lstStyle>
            <a:lvl1pPr>
              <a:defRPr>
                <a:solidFill>
                  <a:schemeClr val="tx1"/>
                </a:solidFill>
                <a:latin typeface="Calibri"/>
                <a:cs typeface="Calibri"/>
              </a:defRPr>
            </a:lvl1pPr>
          </a:lstStyle>
          <a:p>
            <a:fld id="{6FF36308-E8AF-4BA7-A831-BF4CE4959ECE}" type="datetime1">
              <a:rPr lang="tr-TR" smtClean="0"/>
              <a:t>29.02.2020</a:t>
            </a:fld>
            <a:endParaRPr lang="tr-TR"/>
          </a:p>
        </p:txBody>
      </p:sp>
      <p:sp>
        <p:nvSpPr>
          <p:cNvPr id="9" name="Altbilgi Yer Tutucusu 7"/>
          <p:cNvSpPr>
            <a:spLocks noGrp="1"/>
          </p:cNvSpPr>
          <p:nvPr>
            <p:ph type="ftr" sz="quarter" idx="11"/>
          </p:nvPr>
        </p:nvSpPr>
        <p:spPr/>
        <p:txBody>
          <a:bodyPr/>
          <a:lstStyle>
            <a:lvl1pPr>
              <a:defRPr>
                <a:solidFill>
                  <a:schemeClr val="tx1"/>
                </a:solidFill>
                <a:latin typeface="Calibri"/>
                <a:cs typeface="Calibri"/>
              </a:defRPr>
            </a:lvl1pPr>
          </a:lstStyle>
          <a:p>
            <a:endParaRPr lang="tr-TR"/>
          </a:p>
        </p:txBody>
      </p:sp>
      <p:sp>
        <p:nvSpPr>
          <p:cNvPr id="10" name="Slayt Numarası Yer Tutucusu 8"/>
          <p:cNvSpPr>
            <a:spLocks noGrp="1"/>
          </p:cNvSpPr>
          <p:nvPr>
            <p:ph type="sldNum" sz="quarter" idx="12"/>
          </p:nvPr>
        </p:nvSpPr>
        <p:spPr/>
        <p:txBody>
          <a:bodyPr/>
          <a:lstStyle>
            <a:lvl1pPr>
              <a:defRPr>
                <a:solidFill>
                  <a:schemeClr val="tx1"/>
                </a:solidFill>
                <a:latin typeface="Calibri"/>
                <a:cs typeface="Calibri"/>
              </a:defRPr>
            </a:lvl1pPr>
          </a:lstStyle>
          <a:p>
            <a:fld id="{5BADFCE9-6BD7-4E11-993B-2E6AC35B8E00}" type="slidenum">
              <a:rPr lang="tr-TR" smtClean="0"/>
              <a:t>‹#›</a:t>
            </a:fld>
            <a:endParaRPr lang="tr-TR"/>
          </a:p>
        </p:txBody>
      </p:sp>
      <p:pic>
        <p:nvPicPr>
          <p:cNvPr id="12" name="Resim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2692038808"/>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343608" y="260350"/>
            <a:ext cx="10513960" cy="687388"/>
          </a:xfrm>
        </p:spPr>
        <p:txBody>
          <a:bodyPr/>
          <a:lstStyle>
            <a:lvl1pPr>
              <a:defRPr>
                <a:solidFill>
                  <a:schemeClr val="tx1"/>
                </a:solidFill>
              </a:defRPr>
            </a:lvl1pPr>
          </a:lstStyle>
          <a:p>
            <a:r>
              <a:rPr lang="tr-TR"/>
              <a:t>Asıl başlık stili için tıklatın</a:t>
            </a:r>
          </a:p>
        </p:txBody>
      </p:sp>
      <p:sp>
        <p:nvSpPr>
          <p:cNvPr id="4" name="Veri Yer Tutucusu 2"/>
          <p:cNvSpPr>
            <a:spLocks noGrp="1"/>
          </p:cNvSpPr>
          <p:nvPr>
            <p:ph type="dt" sz="half" idx="10"/>
          </p:nvPr>
        </p:nvSpPr>
        <p:spPr/>
        <p:txBody>
          <a:bodyPr/>
          <a:lstStyle>
            <a:lvl1pPr>
              <a:defRPr>
                <a:solidFill>
                  <a:schemeClr val="tx1"/>
                </a:solidFill>
              </a:defRPr>
            </a:lvl1pPr>
          </a:lstStyle>
          <a:p>
            <a:fld id="{D89B8D1E-8AC6-478A-974A-98FCB04C256F}" type="datetime1">
              <a:rPr lang="tr-TR" smtClean="0"/>
              <a:t>29.02.2020</a:t>
            </a:fld>
            <a:endParaRPr lang="tr-TR"/>
          </a:p>
        </p:txBody>
      </p:sp>
      <p:sp>
        <p:nvSpPr>
          <p:cNvPr id="5" name="Altbilgi Yer Tutucusu 3"/>
          <p:cNvSpPr>
            <a:spLocks noGrp="1"/>
          </p:cNvSpPr>
          <p:nvPr>
            <p:ph type="ftr" sz="quarter" idx="11"/>
          </p:nvPr>
        </p:nvSpPr>
        <p:spPr/>
        <p:txBody>
          <a:bodyPr/>
          <a:lstStyle>
            <a:lvl1pPr>
              <a:defRPr>
                <a:solidFill>
                  <a:schemeClr val="tx1"/>
                </a:solidFill>
              </a:defRPr>
            </a:lvl1pPr>
          </a:lstStyle>
          <a:p>
            <a:endParaRPr lang="tr-TR"/>
          </a:p>
        </p:txBody>
      </p:sp>
      <p:sp>
        <p:nvSpPr>
          <p:cNvPr id="6" name="Slayt Numarası Yer Tutucusu 4"/>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8" name="Resi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1125591800"/>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Veri Yer Tutucusu 1"/>
          <p:cNvSpPr>
            <a:spLocks noGrp="1"/>
          </p:cNvSpPr>
          <p:nvPr>
            <p:ph type="dt" sz="half" idx="10"/>
          </p:nvPr>
        </p:nvSpPr>
        <p:spPr/>
        <p:txBody>
          <a:bodyPr/>
          <a:lstStyle>
            <a:lvl1pPr>
              <a:defRPr>
                <a:solidFill>
                  <a:schemeClr val="tx1"/>
                </a:solidFill>
              </a:defRPr>
            </a:lvl1pPr>
          </a:lstStyle>
          <a:p>
            <a:fld id="{42275B6D-A109-42D7-9BEE-A9ADE35F7F42}" type="datetime1">
              <a:rPr lang="tr-TR" smtClean="0"/>
              <a:t>29.02.2020</a:t>
            </a:fld>
            <a:endParaRPr lang="tr-TR"/>
          </a:p>
        </p:txBody>
      </p:sp>
      <p:sp>
        <p:nvSpPr>
          <p:cNvPr id="4" name="Altbilgi Yer Tutucusu 2"/>
          <p:cNvSpPr>
            <a:spLocks noGrp="1"/>
          </p:cNvSpPr>
          <p:nvPr>
            <p:ph type="ftr" sz="quarter" idx="11"/>
          </p:nvPr>
        </p:nvSpPr>
        <p:spPr/>
        <p:txBody>
          <a:bodyPr/>
          <a:lstStyle>
            <a:lvl1pPr>
              <a:defRPr>
                <a:solidFill>
                  <a:schemeClr val="tx1"/>
                </a:solidFill>
              </a:defRPr>
            </a:lvl1pPr>
          </a:lstStyle>
          <a:p>
            <a:endParaRPr lang="tr-TR"/>
          </a:p>
        </p:txBody>
      </p:sp>
      <p:sp>
        <p:nvSpPr>
          <p:cNvPr id="5" name="Slayt Numarası Yer Tutucusu 3"/>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pic>
        <p:nvPicPr>
          <p:cNvPr id="7" name="Resim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34" y="173954"/>
            <a:ext cx="924756" cy="924756"/>
          </a:xfrm>
          <a:prstGeom prst="rect">
            <a:avLst/>
          </a:prstGeom>
        </p:spPr>
      </p:pic>
    </p:spTree>
    <p:extLst>
      <p:ext uri="{BB962C8B-B14F-4D97-AF65-F5344CB8AC3E}">
        <p14:creationId xmlns:p14="http://schemas.microsoft.com/office/powerpoint/2010/main" val="3439297266"/>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amamen Boş">
    <p:spTree>
      <p:nvGrpSpPr>
        <p:cNvPr id="1" name=""/>
        <p:cNvGrpSpPr/>
        <p:nvPr/>
      </p:nvGrpSpPr>
      <p:grpSpPr>
        <a:xfrm>
          <a:off x="0" y="0"/>
          <a:ext cx="0" cy="0"/>
          <a:chOff x="0" y="0"/>
          <a:chExt cx="0" cy="0"/>
        </a:xfrm>
      </p:grpSpPr>
      <p:sp>
        <p:nvSpPr>
          <p:cNvPr id="3" name="Veri Yer Tutucusu 1"/>
          <p:cNvSpPr>
            <a:spLocks noGrp="1"/>
          </p:cNvSpPr>
          <p:nvPr>
            <p:ph type="dt" sz="half" idx="10"/>
          </p:nvPr>
        </p:nvSpPr>
        <p:spPr/>
        <p:txBody>
          <a:bodyPr/>
          <a:lstStyle>
            <a:lvl1pPr>
              <a:defRPr>
                <a:solidFill>
                  <a:schemeClr val="tx1"/>
                </a:solidFill>
              </a:defRPr>
            </a:lvl1pPr>
          </a:lstStyle>
          <a:p>
            <a:fld id="{C1E39FC4-5E5D-4F3A-8638-2B2F885F194F}" type="datetime1">
              <a:rPr lang="tr-TR" smtClean="0"/>
              <a:t>29.02.2020</a:t>
            </a:fld>
            <a:endParaRPr lang="tr-TR"/>
          </a:p>
        </p:txBody>
      </p:sp>
      <p:sp>
        <p:nvSpPr>
          <p:cNvPr id="4" name="Altbilgi Yer Tutucusu 2"/>
          <p:cNvSpPr>
            <a:spLocks noGrp="1"/>
          </p:cNvSpPr>
          <p:nvPr>
            <p:ph type="ftr" sz="quarter" idx="11"/>
          </p:nvPr>
        </p:nvSpPr>
        <p:spPr/>
        <p:txBody>
          <a:bodyPr/>
          <a:lstStyle>
            <a:lvl1pPr>
              <a:defRPr>
                <a:solidFill>
                  <a:schemeClr val="tx1"/>
                </a:solidFill>
              </a:defRPr>
            </a:lvl1pPr>
          </a:lstStyle>
          <a:p>
            <a:endParaRPr lang="tr-TR"/>
          </a:p>
        </p:txBody>
      </p:sp>
      <p:sp>
        <p:nvSpPr>
          <p:cNvPr id="5" name="Slayt Numarası Yer Tutucusu 3"/>
          <p:cNvSpPr>
            <a:spLocks noGrp="1"/>
          </p:cNvSpPr>
          <p:nvPr>
            <p:ph type="sldNum" sz="quarter" idx="12"/>
          </p:nvPr>
        </p:nvSpPr>
        <p:spPr/>
        <p:txBody>
          <a:bodyPr/>
          <a:lstStyle>
            <a:lvl1pPr>
              <a:defRPr>
                <a:solidFill>
                  <a:schemeClr val="tx1"/>
                </a:solidFill>
              </a:defRPr>
            </a:lvl1pPr>
          </a:lstStyle>
          <a:p>
            <a:fld id="{5BADFCE9-6BD7-4E11-993B-2E6AC35B8E00}" type="slidenum">
              <a:rPr lang="tr-TR" smtClean="0"/>
              <a:t>‹#›</a:t>
            </a:fld>
            <a:endParaRPr lang="tr-TR"/>
          </a:p>
        </p:txBody>
      </p:sp>
    </p:spTree>
    <p:extLst>
      <p:ext uri="{BB962C8B-B14F-4D97-AF65-F5344CB8AC3E}">
        <p14:creationId xmlns:p14="http://schemas.microsoft.com/office/powerpoint/2010/main" val="339272085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1871136" y="260350"/>
            <a:ext cx="9986433"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Metin Yer Tutucusu 2"/>
          <p:cNvSpPr>
            <a:spLocks noGrp="1"/>
          </p:cNvSpPr>
          <p:nvPr>
            <p:ph type="body" idx="1"/>
          </p:nvPr>
        </p:nvSpPr>
        <p:spPr bwMode="auto">
          <a:xfrm>
            <a:off x="334434" y="1125539"/>
            <a:ext cx="11523133"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334434" y="6445252"/>
            <a:ext cx="1536700" cy="301625"/>
          </a:xfrm>
          <a:prstGeom prst="rect">
            <a:avLst/>
          </a:prstGeom>
        </p:spPr>
        <p:txBody>
          <a:bodyPr vert="horz" lIns="91440" tIns="45720" rIns="91440" bIns="45720" rtlCol="0" anchor="ctr"/>
          <a:lstStyle>
            <a:lvl1pPr algn="l" fontAlgn="auto">
              <a:spcBef>
                <a:spcPts val="0"/>
              </a:spcBef>
              <a:spcAft>
                <a:spcPts val="0"/>
              </a:spcAft>
              <a:defRPr sz="1333" smtClean="0">
                <a:solidFill>
                  <a:schemeClr val="tx1"/>
                </a:solidFill>
                <a:latin typeface="+mn-lt"/>
                <a:cs typeface="+mn-cs"/>
              </a:defRPr>
            </a:lvl1pPr>
          </a:lstStyle>
          <a:p>
            <a:fld id="{B8323D6B-AE4B-45D4-ABBA-F36E8664BB93}" type="datetime1">
              <a:rPr lang="tr-TR" smtClean="0"/>
              <a:t>29.02.2020</a:t>
            </a:fld>
            <a:endParaRPr lang="tr-TR"/>
          </a:p>
        </p:txBody>
      </p:sp>
      <p:sp>
        <p:nvSpPr>
          <p:cNvPr id="5" name="Altbilgi Yer Tutucusu 4"/>
          <p:cNvSpPr>
            <a:spLocks noGrp="1"/>
          </p:cNvSpPr>
          <p:nvPr>
            <p:ph type="ftr" sz="quarter" idx="3"/>
          </p:nvPr>
        </p:nvSpPr>
        <p:spPr>
          <a:xfrm>
            <a:off x="1968502" y="6453189"/>
            <a:ext cx="8640233" cy="301625"/>
          </a:xfrm>
          <a:prstGeom prst="rect">
            <a:avLst/>
          </a:prstGeom>
        </p:spPr>
        <p:txBody>
          <a:bodyPr vert="horz" lIns="91440" tIns="45720" rIns="91440" bIns="45720" rtlCol="0" anchor="ctr"/>
          <a:lstStyle>
            <a:lvl1pPr algn="ctr" fontAlgn="auto">
              <a:spcBef>
                <a:spcPts val="0"/>
              </a:spcBef>
              <a:spcAft>
                <a:spcPts val="0"/>
              </a:spcAft>
              <a:defRPr sz="1333" smtClean="0">
                <a:solidFill>
                  <a:schemeClr val="tx1"/>
                </a:solidFill>
                <a:latin typeface="+mn-lt"/>
                <a:cs typeface="+mn-cs"/>
              </a:defRPr>
            </a:lvl1pPr>
          </a:lstStyle>
          <a:p>
            <a:endParaRPr lang="tr-TR"/>
          </a:p>
        </p:txBody>
      </p:sp>
      <p:sp>
        <p:nvSpPr>
          <p:cNvPr id="6" name="Slayt Numarası Yer Tutucusu 5"/>
          <p:cNvSpPr>
            <a:spLocks noGrp="1"/>
          </p:cNvSpPr>
          <p:nvPr>
            <p:ph type="sldNum" sz="quarter" idx="4"/>
          </p:nvPr>
        </p:nvSpPr>
        <p:spPr>
          <a:xfrm>
            <a:off x="10703986" y="6453189"/>
            <a:ext cx="1153583" cy="301625"/>
          </a:xfrm>
          <a:prstGeom prst="rect">
            <a:avLst/>
          </a:prstGeom>
        </p:spPr>
        <p:txBody>
          <a:bodyPr vert="horz" lIns="91440" tIns="45720" rIns="91440" bIns="45720" rtlCol="0" anchor="ctr"/>
          <a:lstStyle>
            <a:lvl1pPr algn="r" fontAlgn="auto">
              <a:spcBef>
                <a:spcPts val="0"/>
              </a:spcBef>
              <a:spcAft>
                <a:spcPts val="0"/>
              </a:spcAft>
              <a:defRPr sz="1333" smtClean="0">
                <a:solidFill>
                  <a:schemeClr val="tx1"/>
                </a:solidFill>
                <a:latin typeface="+mn-lt"/>
                <a:cs typeface="+mn-cs"/>
              </a:defRPr>
            </a:lvl1pPr>
          </a:lstStyle>
          <a:p>
            <a:fld id="{5BADFCE9-6BD7-4E11-993B-2E6AC35B8E00}" type="slidenum">
              <a:rPr lang="tr-TR" smtClean="0"/>
              <a:t>‹#›</a:t>
            </a:fld>
            <a:endParaRPr lang="tr-TR"/>
          </a:p>
        </p:txBody>
      </p:sp>
    </p:spTree>
    <p:extLst>
      <p:ext uri="{BB962C8B-B14F-4D97-AF65-F5344CB8AC3E}">
        <p14:creationId xmlns:p14="http://schemas.microsoft.com/office/powerpoint/2010/main" val="3298977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wipe/>
  </p:transition>
  <p:hf hdr="0" ftr="0" dt="0"/>
  <p:txStyles>
    <p:titleStyle>
      <a:lvl1pPr algn="l" rtl="0" eaLnBrk="1" fontAlgn="base" hangingPunct="1">
        <a:spcBef>
          <a:spcPct val="0"/>
        </a:spcBef>
        <a:spcAft>
          <a:spcPct val="0"/>
        </a:spcAft>
        <a:defRPr sz="2800" b="1" kern="1200">
          <a:solidFill>
            <a:schemeClr val="tx1"/>
          </a:solidFill>
          <a:latin typeface="+mj-lt"/>
          <a:ea typeface="+mj-ea"/>
          <a:cs typeface="+mj-cs"/>
        </a:defRPr>
      </a:lvl1pPr>
      <a:lvl2pPr algn="l" rtl="0" eaLnBrk="1" fontAlgn="base" hangingPunct="1">
        <a:spcBef>
          <a:spcPct val="0"/>
        </a:spcBef>
        <a:spcAft>
          <a:spcPct val="0"/>
        </a:spcAft>
        <a:defRPr sz="4000" b="1">
          <a:solidFill>
            <a:schemeClr val="tx2"/>
          </a:solidFill>
          <a:latin typeface="Calibri" pitchFamily="34" charset="0"/>
        </a:defRPr>
      </a:lvl2pPr>
      <a:lvl3pPr algn="l" rtl="0" eaLnBrk="1" fontAlgn="base" hangingPunct="1">
        <a:spcBef>
          <a:spcPct val="0"/>
        </a:spcBef>
        <a:spcAft>
          <a:spcPct val="0"/>
        </a:spcAft>
        <a:defRPr sz="4000" b="1">
          <a:solidFill>
            <a:schemeClr val="tx2"/>
          </a:solidFill>
          <a:latin typeface="Calibri" pitchFamily="34" charset="0"/>
        </a:defRPr>
      </a:lvl3pPr>
      <a:lvl4pPr algn="l" rtl="0" eaLnBrk="1" fontAlgn="base" hangingPunct="1">
        <a:spcBef>
          <a:spcPct val="0"/>
        </a:spcBef>
        <a:spcAft>
          <a:spcPct val="0"/>
        </a:spcAft>
        <a:defRPr sz="4000" b="1">
          <a:solidFill>
            <a:schemeClr val="tx2"/>
          </a:solidFill>
          <a:latin typeface="Calibri" pitchFamily="34" charset="0"/>
        </a:defRPr>
      </a:lvl4pPr>
      <a:lvl5pPr algn="l" rtl="0" eaLnBrk="1" fontAlgn="base" hangingPunct="1">
        <a:spcBef>
          <a:spcPct val="0"/>
        </a:spcBef>
        <a:spcAft>
          <a:spcPct val="0"/>
        </a:spcAft>
        <a:defRPr sz="4000" b="1">
          <a:solidFill>
            <a:schemeClr val="tx2"/>
          </a:solidFill>
          <a:latin typeface="Calibri" pitchFamily="34" charset="0"/>
        </a:defRPr>
      </a:lvl5pPr>
      <a:lvl6pPr marL="609585" algn="l" rtl="0" eaLnBrk="1" fontAlgn="base" hangingPunct="1">
        <a:spcBef>
          <a:spcPct val="0"/>
        </a:spcBef>
        <a:spcAft>
          <a:spcPct val="0"/>
        </a:spcAft>
        <a:defRPr sz="4000" b="1">
          <a:solidFill>
            <a:schemeClr val="tx2"/>
          </a:solidFill>
          <a:latin typeface="Calibri" pitchFamily="34" charset="0"/>
        </a:defRPr>
      </a:lvl6pPr>
      <a:lvl7pPr marL="1219170" algn="l" rtl="0" eaLnBrk="1" fontAlgn="base" hangingPunct="1">
        <a:spcBef>
          <a:spcPct val="0"/>
        </a:spcBef>
        <a:spcAft>
          <a:spcPct val="0"/>
        </a:spcAft>
        <a:defRPr sz="4000" b="1">
          <a:solidFill>
            <a:schemeClr val="tx2"/>
          </a:solidFill>
          <a:latin typeface="Calibri" pitchFamily="34" charset="0"/>
        </a:defRPr>
      </a:lvl7pPr>
      <a:lvl8pPr marL="1828754" algn="l" rtl="0" eaLnBrk="1" fontAlgn="base" hangingPunct="1">
        <a:spcBef>
          <a:spcPct val="0"/>
        </a:spcBef>
        <a:spcAft>
          <a:spcPct val="0"/>
        </a:spcAft>
        <a:defRPr sz="4000" b="1">
          <a:solidFill>
            <a:schemeClr val="tx2"/>
          </a:solidFill>
          <a:latin typeface="Calibri" pitchFamily="34" charset="0"/>
        </a:defRPr>
      </a:lvl8pPr>
      <a:lvl9pPr marL="2438339" algn="l" rtl="0" eaLnBrk="1" fontAlgn="base" hangingPunct="1">
        <a:spcBef>
          <a:spcPct val="0"/>
        </a:spcBef>
        <a:spcAft>
          <a:spcPct val="0"/>
        </a:spcAft>
        <a:defRPr sz="4000" b="1">
          <a:solidFill>
            <a:schemeClr val="tx2"/>
          </a:solidFill>
          <a:latin typeface="Calibri" pitchFamily="34" charset="0"/>
        </a:defRPr>
      </a:lvl9pPr>
    </p:titleStyle>
    <p:bodyStyle>
      <a:lvl1pPr marL="457189" indent="-457189"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990575" indent="-38099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2pPr>
      <a:lvl3pPr marL="1523962" indent="-304792"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3pPr>
      <a:lvl4pPr marL="2133547" indent="-30479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743131" indent="-30479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tr-T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Cumhurba&#351;kanl&#305;&#287;&#305;%20Karar&#305;%20(GEKAP).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mailto:gekap@csb.gov.t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14400" y="2863956"/>
            <a:ext cx="10363200" cy="2412894"/>
          </a:xfrm>
        </p:spPr>
        <p:txBody>
          <a:bodyPr/>
          <a:lstStyle/>
          <a:p>
            <a:pPr algn="ctr"/>
            <a:br>
              <a:rPr lang="tr-TR" sz="3600" dirty="0">
                <a:effectLst>
                  <a:outerShdw blurRad="38100" dist="38100" dir="2700000" algn="tl">
                    <a:srgbClr val="000000">
                      <a:alpha val="43137"/>
                    </a:srgbClr>
                  </a:outerShdw>
                </a:effectLst>
              </a:rPr>
            </a:br>
            <a:br>
              <a:rPr lang="tr-TR" sz="4000" dirty="0">
                <a:effectLst>
                  <a:outerShdw blurRad="38100" dist="38100" dir="2700000" algn="tl">
                    <a:srgbClr val="000000">
                      <a:alpha val="43137"/>
                    </a:srgbClr>
                  </a:outerShdw>
                </a:effectLst>
              </a:rPr>
            </a:br>
            <a:r>
              <a:rPr lang="tr-TR" sz="4000" dirty="0">
                <a:effectLst>
                  <a:outerShdw blurRad="38100" dist="38100" dir="2700000" algn="tl">
                    <a:srgbClr val="000000">
                      <a:alpha val="43137"/>
                    </a:srgbClr>
                  </a:outerShdw>
                </a:effectLst>
              </a:rPr>
              <a:t>GERİ KAZANIM KATILIM PAYINA İLİŞKİN YÖNETMELİK</a:t>
            </a:r>
            <a:br>
              <a:rPr lang="tr-TR" sz="4000" dirty="0">
                <a:solidFill>
                  <a:srgbClr val="FF0000"/>
                </a:solidFill>
                <a:effectLst>
                  <a:outerShdw blurRad="38100" dist="38100" dir="2700000" algn="tl">
                    <a:srgbClr val="000000">
                      <a:alpha val="43137"/>
                    </a:srgbClr>
                  </a:outerShdw>
                </a:effectLst>
              </a:rPr>
            </a:br>
            <a:br>
              <a:rPr lang="tr-TR" sz="4000" dirty="0">
                <a:solidFill>
                  <a:srgbClr val="FF0000"/>
                </a:solidFill>
                <a:effectLst>
                  <a:outerShdw blurRad="38100" dist="38100" dir="2700000" algn="tl">
                    <a:srgbClr val="000000">
                      <a:alpha val="43137"/>
                    </a:srgbClr>
                  </a:outerShdw>
                </a:effectLst>
              </a:rPr>
            </a:br>
            <a:br>
              <a:rPr lang="tr-TR" sz="4000" dirty="0">
                <a:effectLst>
                  <a:outerShdw blurRad="38100" dist="38100" dir="2700000" algn="tl">
                    <a:srgbClr val="000000">
                      <a:alpha val="43137"/>
                    </a:srgbClr>
                  </a:outerShdw>
                </a:effectLst>
              </a:rPr>
            </a:br>
            <a:endParaRPr lang="tr-TR" sz="3200" dirty="0">
              <a:effectLst>
                <a:outerShdw blurRad="38100" dist="38100" dir="2700000" algn="tl">
                  <a:srgbClr val="000000">
                    <a:alpha val="43137"/>
                  </a:srgbClr>
                </a:outerShdw>
              </a:effectLst>
            </a:endParaRPr>
          </a:p>
        </p:txBody>
      </p:sp>
      <p:pic>
        <p:nvPicPr>
          <p:cNvPr id="4" name="Resim 3">
            <a:extLst>
              <a:ext uri="{FF2B5EF4-FFF2-40B4-BE49-F238E27FC236}">
                <a16:creationId xmlns:a16="http://schemas.microsoft.com/office/drawing/2014/main" id="{76FDBA0E-5899-469E-879F-C672C19B7302}"/>
              </a:ext>
            </a:extLst>
          </p:cNvPr>
          <p:cNvPicPr>
            <a:picLocks noChangeAspect="1"/>
          </p:cNvPicPr>
          <p:nvPr/>
        </p:nvPicPr>
        <p:blipFill>
          <a:blip r:embed="rId2"/>
          <a:stretch>
            <a:fillRect/>
          </a:stretch>
        </p:blipFill>
        <p:spPr>
          <a:xfrm>
            <a:off x="8846800" y="126237"/>
            <a:ext cx="2625837" cy="1490528"/>
          </a:xfrm>
          <a:prstGeom prst="rect">
            <a:avLst/>
          </a:prstGeom>
        </p:spPr>
      </p:pic>
      <p:sp>
        <p:nvSpPr>
          <p:cNvPr id="3" name="Metin kutusu 2">
            <a:extLst>
              <a:ext uri="{FF2B5EF4-FFF2-40B4-BE49-F238E27FC236}">
                <a16:creationId xmlns:a16="http://schemas.microsoft.com/office/drawing/2014/main" id="{9F5CCB18-4163-4FD5-8F93-286E33C5933B}"/>
              </a:ext>
            </a:extLst>
          </p:cNvPr>
          <p:cNvSpPr txBox="1"/>
          <p:nvPr/>
        </p:nvSpPr>
        <p:spPr>
          <a:xfrm>
            <a:off x="4303300" y="5975817"/>
            <a:ext cx="3816627" cy="461665"/>
          </a:xfrm>
          <a:prstGeom prst="rect">
            <a:avLst/>
          </a:prstGeom>
          <a:noFill/>
        </p:spPr>
        <p:txBody>
          <a:bodyPr wrap="square" rtlCol="0">
            <a:spAutoFit/>
          </a:bodyPr>
          <a:lstStyle/>
          <a:p>
            <a:r>
              <a:rPr lang="tr-TR" b="1" dirty="0"/>
              <a:t>02.03.2020 - İSTANBUL</a:t>
            </a:r>
          </a:p>
        </p:txBody>
      </p:sp>
    </p:spTree>
    <p:extLst>
      <p:ext uri="{BB962C8B-B14F-4D97-AF65-F5344CB8AC3E}">
        <p14:creationId xmlns:p14="http://schemas.microsoft.com/office/powerpoint/2010/main" val="34369987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kern="50" dirty="0">
                <a:latin typeface="Calibri" panose="020F0502020204030204" pitchFamily="34" charset="0"/>
                <a:cs typeface="Times New Roman" panose="02020603050405020304" pitchFamily="18" charset="0"/>
              </a:rPr>
              <a:t>TANIMLAR</a:t>
            </a:r>
            <a:endParaRPr lang="tr-TR" sz="2400" dirty="0"/>
          </a:p>
        </p:txBody>
      </p:sp>
      <p:sp>
        <p:nvSpPr>
          <p:cNvPr id="3" name="İçerik Yer Tutucusu 2"/>
          <p:cNvSpPr>
            <a:spLocks noGrp="1"/>
          </p:cNvSpPr>
          <p:nvPr>
            <p:ph idx="1"/>
          </p:nvPr>
        </p:nvSpPr>
        <p:spPr>
          <a:xfrm>
            <a:off x="514350" y="1066801"/>
            <a:ext cx="10957214" cy="5217622"/>
          </a:xfrm>
        </p:spPr>
        <p:txBody>
          <a:bodyPr/>
          <a:lstStyle/>
          <a:p>
            <a:pPr algn="just"/>
            <a:r>
              <a:rPr lang="tr-TR" b="1" dirty="0"/>
              <a:t>Piyasaya süren: </a:t>
            </a:r>
            <a:r>
              <a:rPr lang="tr-TR" dirty="0"/>
              <a:t>27/11/2014 tarihli ve 29188 sayılı Resmî </a:t>
            </a:r>
            <a:r>
              <a:rPr lang="tr-TR" dirty="0" err="1"/>
              <a:t>Gazete’de</a:t>
            </a:r>
            <a:r>
              <a:rPr lang="tr-TR" dirty="0"/>
              <a:t> yayımlanan Mesafeli Sözleşmeler Yönetmeliği kapsamındaki mesafeli sözleşmeler ile yapılan satışlar da dâhil olmak üzere, satış yöntemine bağlı olmaksızın, bu Yönetmelik kapsamındaki ürünlerini veya ambalajlı eşya/malzemelerini piyasaya arz edenleri, üreticisi tarafından doğrudan piyasaya arz edilmeyen ürünler ile ambalajlı eşya ve malzemeler için ürünün ya da eşya/malzemenin ambalajı üzerinde adını ve/veya ticari markasını kullanarak piyasaya arz eden gerçek veya tüzel kişileri, ürünlerin ve ambalajlı eşya/malzemelerin üreticilerinin Türkiye dışında olması halinde ise bu üreticiler tarafından yetkilendirilen temsilciyi ve/veya ithalatçıyı, </a:t>
            </a:r>
          </a:p>
          <a:p>
            <a:pPr marL="0" indent="0" algn="just">
              <a:buNone/>
            </a:pPr>
            <a:endParaRPr lang="tr-TR" dirty="0"/>
          </a:p>
          <a:p>
            <a:pPr marL="0" indent="0" algn="just">
              <a:buNone/>
            </a:pPr>
            <a:r>
              <a:rPr lang="tr-TR" b="1" dirty="0"/>
              <a:t>Piyasaya sürenin belirlenmesinde söz konusu ürünlerin ilk defa piyasada yer alması için yapılan piyasaya arz faaliyeti esas alınır. Piyasaya arz eden ile piyasaya süren tanımları aynı kişileri </a:t>
            </a:r>
            <a:r>
              <a:rPr lang="tr-TR" b="1" dirty="0" err="1"/>
              <a:t>tariflemektedir</a:t>
            </a:r>
            <a:r>
              <a:rPr lang="tr-TR" b="1" dirty="0"/>
              <a:t>.</a:t>
            </a:r>
            <a:r>
              <a:rPr lang="tr-TR" dirty="0"/>
              <a:t>	</a:t>
            </a:r>
          </a:p>
        </p:txBody>
      </p:sp>
      <p:sp>
        <p:nvSpPr>
          <p:cNvPr id="4" name="Slayt Numarası Yer Tutucusu 3"/>
          <p:cNvSpPr>
            <a:spLocks noGrp="1"/>
          </p:cNvSpPr>
          <p:nvPr>
            <p:ph type="sldNum" sz="quarter" idx="12"/>
          </p:nvPr>
        </p:nvSpPr>
        <p:spPr/>
        <p:txBody>
          <a:bodyPr/>
          <a:lstStyle/>
          <a:p>
            <a:fld id="{5BADFCE9-6BD7-4E11-993B-2E6AC35B8E00}" type="slidenum">
              <a:rPr lang="tr-TR" smtClean="0"/>
              <a:t>10</a:t>
            </a:fld>
            <a:endParaRPr lang="tr-TR"/>
          </a:p>
        </p:txBody>
      </p:sp>
    </p:spTree>
    <p:extLst>
      <p:ext uri="{BB962C8B-B14F-4D97-AF65-F5344CB8AC3E}">
        <p14:creationId xmlns:p14="http://schemas.microsoft.com/office/powerpoint/2010/main" val="3529516576"/>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66850" y="260649"/>
            <a:ext cx="10390717" cy="687463"/>
          </a:xfrm>
        </p:spPr>
        <p:txBody>
          <a:bodyPr/>
          <a:lstStyle/>
          <a:p>
            <a:r>
              <a:rPr lang="tr-TR" sz="2600" dirty="0"/>
              <a:t>İLKELER</a:t>
            </a:r>
          </a:p>
        </p:txBody>
      </p:sp>
      <p:sp>
        <p:nvSpPr>
          <p:cNvPr id="3" name="İçerik Yer Tutucusu 2"/>
          <p:cNvSpPr>
            <a:spLocks noGrp="1"/>
          </p:cNvSpPr>
          <p:nvPr>
            <p:ph idx="1"/>
          </p:nvPr>
        </p:nvSpPr>
        <p:spPr>
          <a:xfrm>
            <a:off x="723900" y="1371600"/>
            <a:ext cx="11133667" cy="5010150"/>
          </a:xfrm>
        </p:spPr>
        <p:txBody>
          <a:bodyPr/>
          <a:lstStyle/>
          <a:p>
            <a:pPr algn="just"/>
            <a:r>
              <a:rPr lang="tr-TR" sz="2600" dirty="0"/>
              <a:t>Bu Yönetmelik kapsamında yer alan ürünlerden sadece </a:t>
            </a:r>
            <a:r>
              <a:rPr lang="tr-TR" sz="2600" b="1" dirty="0"/>
              <a:t>yurt içinde piyasaya arz edilenlere geri kazanım katılım payı uygulanır. </a:t>
            </a:r>
            <a:r>
              <a:rPr lang="tr-TR" sz="2600" dirty="0"/>
              <a:t>Geri kazanım/geri dönüşüm yolu ile elde edilenlerden bu Yönetmelik kapsamında yer alan ürünler için de geri kazanım katılım payı alınır. </a:t>
            </a:r>
          </a:p>
          <a:p>
            <a:pPr marL="0" indent="0" algn="just">
              <a:buNone/>
            </a:pPr>
            <a:endParaRPr lang="tr-TR" sz="2600" dirty="0"/>
          </a:p>
          <a:p>
            <a:pPr algn="just"/>
            <a:r>
              <a:rPr lang="tr-TR" sz="2600" dirty="0"/>
              <a:t>Bu Yönetmelik kapsamındaki ürünlerden plastik poşetler için satış noktalarından, diğer ürünler için ise piyasaya süren/ithalatçı gerçek veya tüzel kişilerden geri kazanım katılım payı alınır. 	</a:t>
            </a:r>
          </a:p>
          <a:p>
            <a:pPr marL="0" indent="0" algn="just">
              <a:buNone/>
            </a:pPr>
            <a:endParaRPr lang="tr-TR" sz="2600" dirty="0"/>
          </a:p>
          <a:p>
            <a:pPr marL="0" indent="0" algn="just">
              <a:buNone/>
            </a:pPr>
            <a:endParaRPr lang="tr-TR" dirty="0">
              <a:solidFill>
                <a:schemeClr val="dk1"/>
              </a:solidFill>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11</a:t>
            </a:fld>
            <a:endParaRPr lang="tr-TR"/>
          </a:p>
        </p:txBody>
      </p:sp>
    </p:spTree>
    <p:extLst>
      <p:ext uri="{BB962C8B-B14F-4D97-AF65-F5344CB8AC3E}">
        <p14:creationId xmlns:p14="http://schemas.microsoft.com/office/powerpoint/2010/main" val="3335474044"/>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250" y="438150"/>
            <a:ext cx="10238317" cy="509962"/>
          </a:xfrm>
        </p:spPr>
        <p:txBody>
          <a:bodyPr/>
          <a:lstStyle/>
          <a:p>
            <a:r>
              <a:rPr lang="tr-TR" dirty="0"/>
              <a:t>İLKELER</a:t>
            </a:r>
          </a:p>
        </p:txBody>
      </p:sp>
      <p:sp>
        <p:nvSpPr>
          <p:cNvPr id="3" name="İçerik Yer Tutucusu 2"/>
          <p:cNvSpPr>
            <a:spLocks noGrp="1"/>
          </p:cNvSpPr>
          <p:nvPr>
            <p:ph idx="1"/>
          </p:nvPr>
        </p:nvSpPr>
        <p:spPr>
          <a:xfrm>
            <a:off x="252248" y="1250731"/>
            <a:ext cx="11361683" cy="5504083"/>
          </a:xfrm>
        </p:spPr>
        <p:txBody>
          <a:bodyPr/>
          <a:lstStyle/>
          <a:p>
            <a:pPr marL="0" indent="0" algn="just">
              <a:buNone/>
            </a:pPr>
            <a:r>
              <a:rPr lang="tr-TR" dirty="0"/>
              <a:t>• Bu Yönetmelik kapsamında yer alan ürünlerin tedarik amaçlı üretilmesi halinde üreticilere bu ürünler için geri kazanım katılım payı yükümlülüğü oluşmaz. Tedarikçilerden temin edilen ürünlere kendi adını, ticarî markasını veya ayırt edici işaretini koymak ve kendini üretici/piyasaya süren olarak tanıtmak sureti ile piyasaya arz eden gerçek veya tüzel kişilerden geri kazanım katılım payı alınır. </a:t>
            </a:r>
          </a:p>
          <a:p>
            <a:pPr marL="0" indent="0">
              <a:buNone/>
            </a:pPr>
            <a:endParaRPr lang="tr-TR" b="1" dirty="0"/>
          </a:p>
          <a:p>
            <a:pPr marL="0" indent="0">
              <a:buNone/>
            </a:pPr>
            <a:r>
              <a:rPr lang="tr-TR" b="1" dirty="0"/>
              <a:t>Örneğin;</a:t>
            </a:r>
          </a:p>
          <a:p>
            <a:pPr marL="0" indent="0">
              <a:buNone/>
            </a:pPr>
            <a:r>
              <a:rPr lang="tr-TR" dirty="0"/>
              <a:t>(A) gerçek/tüzel kişisinin (B) gerçek/tüzel kişisine ürettirdiği zeytinyağını kendi adı ve/veya ticari markasıyla piyasaya arz etmesi halinde;</a:t>
            </a:r>
          </a:p>
          <a:p>
            <a:pPr>
              <a:buFont typeface="Wingdings" panose="05000000000000000000" pitchFamily="2" charset="2"/>
              <a:buChar char="Ø"/>
            </a:pPr>
            <a:r>
              <a:rPr lang="tr-TR" b="1" dirty="0"/>
              <a:t>(A) gerçek/tüzel kişisi «</a:t>
            </a:r>
            <a:r>
              <a:rPr lang="tr-TR" dirty="0"/>
              <a:t>piyasaya süren» olarak </a:t>
            </a:r>
            <a:r>
              <a:rPr lang="tr-TR" b="1" dirty="0"/>
              <a:t>geri kazamın katılım payından sorumludur.</a:t>
            </a:r>
          </a:p>
          <a:p>
            <a:pPr>
              <a:buFont typeface="Wingdings" panose="05000000000000000000" pitchFamily="2" charset="2"/>
              <a:buChar char="Ø"/>
            </a:pPr>
            <a:r>
              <a:rPr lang="tr-TR" b="1" dirty="0"/>
              <a:t>(B) gerçek/tüzel kişisi</a:t>
            </a:r>
            <a:r>
              <a:rPr lang="tr-TR" dirty="0"/>
              <a:t> «tedarikçi» olup </a:t>
            </a:r>
            <a:r>
              <a:rPr lang="tr-TR" b="1" dirty="0"/>
              <a:t>geri kazanım katılım payından sorumlu değildir.</a:t>
            </a:r>
          </a:p>
          <a:p>
            <a:pPr algn="just"/>
            <a:endParaRPr lang="tr-TR" sz="2600" dirty="0"/>
          </a:p>
          <a:p>
            <a:pPr marL="0" indent="0" algn="just">
              <a:buNone/>
            </a:pPr>
            <a:r>
              <a:rPr lang="tr-TR" sz="2600" dirty="0"/>
              <a:t>	</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12</a:t>
            </a:fld>
            <a:endParaRPr lang="tr-TR"/>
          </a:p>
        </p:txBody>
      </p:sp>
    </p:spTree>
    <p:extLst>
      <p:ext uri="{BB962C8B-B14F-4D97-AF65-F5344CB8AC3E}">
        <p14:creationId xmlns:p14="http://schemas.microsoft.com/office/powerpoint/2010/main" val="333227336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62100" y="514350"/>
            <a:ext cx="10295467" cy="433762"/>
          </a:xfrm>
        </p:spPr>
        <p:txBody>
          <a:bodyPr/>
          <a:lstStyle/>
          <a:p>
            <a:r>
              <a:rPr lang="tr-TR" dirty="0"/>
              <a:t>İLKELER</a:t>
            </a:r>
          </a:p>
        </p:txBody>
      </p:sp>
      <p:sp>
        <p:nvSpPr>
          <p:cNvPr id="3" name="İçerik Yer Tutucusu 2"/>
          <p:cNvSpPr>
            <a:spLocks noGrp="1"/>
          </p:cNvSpPr>
          <p:nvPr>
            <p:ph idx="1"/>
          </p:nvPr>
        </p:nvSpPr>
        <p:spPr>
          <a:xfrm>
            <a:off x="800101" y="1123950"/>
            <a:ext cx="10839450" cy="5257800"/>
          </a:xfrm>
        </p:spPr>
        <p:txBody>
          <a:bodyPr/>
          <a:lstStyle/>
          <a:p>
            <a:pPr marL="0" indent="0">
              <a:buNone/>
            </a:pPr>
            <a:r>
              <a:rPr lang="tr-TR" b="1" dirty="0"/>
              <a:t>Örneğin; </a:t>
            </a:r>
          </a:p>
          <a:p>
            <a:pPr marL="0" indent="0" algn="just">
              <a:buNone/>
            </a:pPr>
            <a:r>
              <a:rPr lang="tr-TR" sz="2600" dirty="0"/>
              <a:t>Bulaşık makinesi üretimi faaliyetinde bulunan (C) gerçek/tüzel kişisi ürünlerini (D) gerçek/tüzel kişisi adına üretmekte ve piyasaya arz edilen ürünlerin üzerinde her iki firmanın adı ve/veya ticari markası bulunmaktadır. </a:t>
            </a:r>
          </a:p>
          <a:p>
            <a:pPr marL="0" indent="0" algn="just">
              <a:buNone/>
            </a:pPr>
            <a:r>
              <a:rPr lang="tr-TR" sz="2600" dirty="0"/>
              <a:t>Ürünlerin piyasaya arzı (D) gerçek/tüzel kişisi tarafından gerçekleştirilmekte olup, (C) ve (D) gerçek/tüzel kişileri arasında yapılacak herhangi bir sözleşmede aksi bir durum belirtilmediği sürece; piyasaya arz edilen ürünler için </a:t>
            </a:r>
            <a:r>
              <a:rPr lang="tr-TR" sz="2600" b="1" dirty="0"/>
              <a:t>(D) gerçek/tüzel kişisi piyasaya süren</a:t>
            </a:r>
            <a:r>
              <a:rPr lang="tr-TR" sz="2600" dirty="0"/>
              <a:t>, </a:t>
            </a:r>
            <a:r>
              <a:rPr lang="tr-TR" sz="2600" b="1" dirty="0"/>
              <a:t>(C) gerçek/tüzel kişisi ise tedarikçidir.</a:t>
            </a:r>
            <a:r>
              <a:rPr lang="tr-TR" sz="2600" dirty="0"/>
              <a:t> </a:t>
            </a:r>
          </a:p>
          <a:p>
            <a:pPr marL="0" indent="0" algn="just">
              <a:buNone/>
            </a:pPr>
            <a:r>
              <a:rPr lang="tr-TR" sz="2600" dirty="0"/>
              <a:t>Bu faaliyet çerçevesinde (C) gerçek/tüzel kişisinin (D) gerçek/tüzel kişisine satış işlemi esnasında oluşacak geri kazanım katılım payından </a:t>
            </a:r>
            <a:r>
              <a:rPr lang="tr-TR" sz="2600" b="1" dirty="0"/>
              <a:t>(D) gerçek/tüzel kişisi piyasaya süren olarak sorumludur. </a:t>
            </a:r>
            <a:r>
              <a:rPr lang="tr-TR" sz="2600" dirty="0"/>
              <a:t>Sonraki satışlar geri kazanım katılım payına tabi değildir.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13</a:t>
            </a:fld>
            <a:endParaRPr lang="tr-TR"/>
          </a:p>
        </p:txBody>
      </p:sp>
    </p:spTree>
    <p:extLst>
      <p:ext uri="{BB962C8B-B14F-4D97-AF65-F5344CB8AC3E}">
        <p14:creationId xmlns:p14="http://schemas.microsoft.com/office/powerpoint/2010/main" val="355085145"/>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7800" y="381000"/>
            <a:ext cx="10409767" cy="567112"/>
          </a:xfrm>
        </p:spPr>
        <p:txBody>
          <a:bodyPr/>
          <a:lstStyle/>
          <a:p>
            <a:r>
              <a:rPr lang="tr-TR" dirty="0"/>
              <a:t>İLKELER</a:t>
            </a:r>
          </a:p>
        </p:txBody>
      </p:sp>
      <p:sp>
        <p:nvSpPr>
          <p:cNvPr id="3" name="İçerik Yer Tutucusu 2"/>
          <p:cNvSpPr>
            <a:spLocks noGrp="1"/>
          </p:cNvSpPr>
          <p:nvPr>
            <p:ph idx="1"/>
          </p:nvPr>
        </p:nvSpPr>
        <p:spPr>
          <a:xfrm>
            <a:off x="552451" y="1562100"/>
            <a:ext cx="11049000" cy="4819650"/>
          </a:xfrm>
        </p:spPr>
        <p:txBody>
          <a:bodyPr/>
          <a:lstStyle/>
          <a:p>
            <a:pPr algn="just"/>
            <a:r>
              <a:rPr lang="tr-TR" sz="2600" dirty="0"/>
              <a:t>Bu Yönetmelik kapsamında yer alan ürünlerden serbest dolaşıma sokulmak sureti ile millileştirilen ürünler ithalatçı gerçek veya tüzel kişiler tarafından yurt içinde piyasaya arz edilmiş sayılır ve ithalatçılardan geri kazanım katılım payı alınır. 	</a:t>
            </a:r>
          </a:p>
          <a:p>
            <a:pPr algn="just"/>
            <a:endParaRPr lang="tr-TR" sz="2600" dirty="0"/>
          </a:p>
          <a:p>
            <a:pPr marL="0" indent="0" algn="just">
              <a:buNone/>
            </a:pPr>
            <a:r>
              <a:rPr lang="tr-TR" sz="2600" b="1" dirty="0"/>
              <a:t>Örneğin;</a:t>
            </a:r>
          </a:p>
          <a:p>
            <a:pPr marL="0" indent="0" algn="just">
              <a:buNone/>
            </a:pPr>
            <a:r>
              <a:rPr lang="tr-TR" sz="2600" dirty="0"/>
              <a:t>İlaç ithalatçısı olan (E) gerçek/tüzel kişisi, ithal ettiği ilaçlar için geri kazanım katılım payından sorumludur. </a:t>
            </a:r>
          </a:p>
        </p:txBody>
      </p:sp>
      <p:sp>
        <p:nvSpPr>
          <p:cNvPr id="4" name="Slayt Numarası Yer Tutucusu 3"/>
          <p:cNvSpPr>
            <a:spLocks noGrp="1"/>
          </p:cNvSpPr>
          <p:nvPr>
            <p:ph type="sldNum" sz="quarter" idx="12"/>
          </p:nvPr>
        </p:nvSpPr>
        <p:spPr/>
        <p:txBody>
          <a:bodyPr/>
          <a:lstStyle/>
          <a:p>
            <a:fld id="{5BADFCE9-6BD7-4E11-993B-2E6AC35B8E00}" type="slidenum">
              <a:rPr lang="tr-TR" smtClean="0"/>
              <a:t>14</a:t>
            </a:fld>
            <a:endParaRPr lang="tr-TR"/>
          </a:p>
        </p:txBody>
      </p:sp>
    </p:spTree>
    <p:extLst>
      <p:ext uri="{BB962C8B-B14F-4D97-AF65-F5344CB8AC3E}">
        <p14:creationId xmlns:p14="http://schemas.microsoft.com/office/powerpoint/2010/main" val="1940781449"/>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361950"/>
            <a:ext cx="10485967" cy="723900"/>
          </a:xfrm>
        </p:spPr>
        <p:txBody>
          <a:bodyPr/>
          <a:lstStyle/>
          <a:p>
            <a:r>
              <a:rPr lang="tr-TR" dirty="0"/>
              <a:t>İLKELER</a:t>
            </a:r>
          </a:p>
        </p:txBody>
      </p:sp>
      <p:sp>
        <p:nvSpPr>
          <p:cNvPr id="3" name="İçerik Yer Tutucusu 2"/>
          <p:cNvSpPr>
            <a:spLocks noGrp="1"/>
          </p:cNvSpPr>
          <p:nvPr>
            <p:ph idx="1"/>
          </p:nvPr>
        </p:nvSpPr>
        <p:spPr>
          <a:xfrm>
            <a:off x="876300" y="1733550"/>
            <a:ext cx="10706100" cy="4038600"/>
          </a:xfrm>
        </p:spPr>
        <p:txBody>
          <a:bodyPr/>
          <a:lstStyle/>
          <a:p>
            <a:pPr algn="just">
              <a:buFont typeface="Arial" panose="020B0604020202020204" pitchFamily="34" charset="0"/>
              <a:buChar char="•"/>
            </a:pPr>
            <a:r>
              <a:rPr lang="tr-TR" sz="2600" dirty="0"/>
              <a:t>Kanunun ek-1 sayılı listesinde yer alan ürünlerden Atık Yönetimi Yönetmeliği ile genişletilmiş üretici sorumluluğu kapsamında tanımlanmış olan ürün ve malzemelere yönelik özel hüküm ve yükümlülükler ilgili mevzuatı uyarınca ayrıca yerine getirilir.</a:t>
            </a:r>
          </a:p>
        </p:txBody>
      </p:sp>
      <p:sp>
        <p:nvSpPr>
          <p:cNvPr id="4" name="Slayt Numarası Yer Tutucusu 3"/>
          <p:cNvSpPr>
            <a:spLocks noGrp="1"/>
          </p:cNvSpPr>
          <p:nvPr>
            <p:ph type="sldNum" sz="quarter" idx="12"/>
          </p:nvPr>
        </p:nvSpPr>
        <p:spPr/>
        <p:txBody>
          <a:bodyPr/>
          <a:lstStyle/>
          <a:p>
            <a:fld id="{5BADFCE9-6BD7-4E11-993B-2E6AC35B8E00}" type="slidenum">
              <a:rPr lang="tr-TR" smtClean="0"/>
              <a:t>15</a:t>
            </a:fld>
            <a:endParaRPr lang="tr-TR"/>
          </a:p>
        </p:txBody>
      </p:sp>
    </p:spTree>
    <p:extLst>
      <p:ext uri="{BB962C8B-B14F-4D97-AF65-F5344CB8AC3E}">
        <p14:creationId xmlns:p14="http://schemas.microsoft.com/office/powerpoint/2010/main" val="145991869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9250" y="260649"/>
            <a:ext cx="10238317" cy="687463"/>
          </a:xfrm>
        </p:spPr>
        <p:txBody>
          <a:bodyPr/>
          <a:lstStyle/>
          <a:p>
            <a:r>
              <a:rPr lang="tr-TR" sz="2600" dirty="0"/>
              <a:t>İLKELER</a:t>
            </a:r>
          </a:p>
        </p:txBody>
      </p:sp>
      <p:sp>
        <p:nvSpPr>
          <p:cNvPr id="3" name="İçerik Yer Tutucusu 2"/>
          <p:cNvSpPr>
            <a:spLocks noGrp="1"/>
          </p:cNvSpPr>
          <p:nvPr>
            <p:ph idx="1"/>
          </p:nvPr>
        </p:nvSpPr>
        <p:spPr>
          <a:xfrm>
            <a:off x="1002082" y="1276351"/>
            <a:ext cx="10471759" cy="5105400"/>
          </a:xfrm>
        </p:spPr>
        <p:txBody>
          <a:bodyPr/>
          <a:lstStyle/>
          <a:p>
            <a:pPr marL="0" indent="0" algn="just">
              <a:buNone/>
            </a:pPr>
            <a:r>
              <a:rPr lang="tr-TR" sz="2600" dirty="0"/>
              <a:t>• Piyasaya arz edilecek araçlar ile elektrikli ve elektronik eşyaların üretiminde orijinal eşya/parça olarak kullanılan ve Kanunun ek-1 sayılı listesinde yer alan ürünler için araç ile elektrikli ve elektronik eşyayı piyasaya sürenler tarafından beyan yapılır ancak bu ürünlerden geri kazanım katılım payı tahsil edilmez. </a:t>
            </a:r>
          </a:p>
          <a:p>
            <a:pPr marL="0" indent="0">
              <a:buNone/>
            </a:pPr>
            <a:endParaRPr lang="tr-TR" sz="26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16</a:t>
            </a:fld>
            <a:endParaRPr lang="tr-T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9170" y="3643371"/>
            <a:ext cx="4085360" cy="2162057"/>
          </a:xfrm>
          <a:prstGeom prst="rect">
            <a:avLst/>
          </a:prstGeom>
        </p:spPr>
      </p:pic>
      <p:pic>
        <p:nvPicPr>
          <p:cNvPr id="6" name="Resi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5569" y="3002610"/>
            <a:ext cx="4268163" cy="3443580"/>
          </a:xfrm>
          <a:prstGeom prst="rect">
            <a:avLst/>
          </a:prstGeom>
        </p:spPr>
      </p:pic>
    </p:spTree>
    <p:extLst>
      <p:ext uri="{BB962C8B-B14F-4D97-AF65-F5344CB8AC3E}">
        <p14:creationId xmlns:p14="http://schemas.microsoft.com/office/powerpoint/2010/main" val="4236142611"/>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0200" y="400050"/>
            <a:ext cx="10257367" cy="548062"/>
          </a:xfrm>
        </p:spPr>
        <p:txBody>
          <a:bodyPr/>
          <a:lstStyle/>
          <a:p>
            <a:r>
              <a:rPr lang="tr-TR" dirty="0"/>
              <a:t>İLKELER</a:t>
            </a:r>
          </a:p>
        </p:txBody>
      </p:sp>
      <p:sp>
        <p:nvSpPr>
          <p:cNvPr id="3" name="İçerik Yer Tutucusu 2"/>
          <p:cNvSpPr>
            <a:spLocks noGrp="1"/>
          </p:cNvSpPr>
          <p:nvPr>
            <p:ph idx="1"/>
          </p:nvPr>
        </p:nvSpPr>
        <p:spPr>
          <a:xfrm>
            <a:off x="851771" y="1104900"/>
            <a:ext cx="10825880" cy="5276851"/>
          </a:xfrm>
        </p:spPr>
        <p:txBody>
          <a:bodyPr/>
          <a:lstStyle/>
          <a:p>
            <a:pPr marL="0" indent="0" algn="just">
              <a:buNone/>
            </a:pPr>
            <a:r>
              <a:rPr lang="tr-TR" sz="2600" b="1" dirty="0"/>
              <a:t>Örneğin;</a:t>
            </a:r>
            <a:r>
              <a:rPr lang="tr-TR" sz="2600" dirty="0"/>
              <a:t> (F) gerçek/tüzel kişisi yurt içinde araç üretimi yapmaktadır. (F) gerçek/tüzel kişisi ürettiği araçlarda orijinal eşya/parça kapsamında kullanacağı lastikleri yurt içinde araç lastiği üreten (G) gerçek/tüzel kişisinden temin etmektedir. Bu durumda;</a:t>
            </a:r>
          </a:p>
          <a:p>
            <a:pPr marL="0" indent="0" algn="just">
              <a:buNone/>
            </a:pPr>
            <a:endParaRPr lang="tr-TR" sz="2600" dirty="0"/>
          </a:p>
          <a:p>
            <a:pPr lvl="0" algn="just"/>
            <a:r>
              <a:rPr lang="tr-TR" sz="2600" dirty="0"/>
              <a:t>(F) gerçek/tüzel kişisi, orijinal eşya/parça kapsamında kullanmak üzere (G) gerçek/tüzel kişisinden temin ettiği lastikler için </a:t>
            </a:r>
            <a:r>
              <a:rPr lang="tr-TR" sz="2600" b="1" dirty="0"/>
              <a:t>geri kazanım katılım payı beyanı yapar, ancak geri kazanım katılım payı ödemez.</a:t>
            </a:r>
          </a:p>
          <a:p>
            <a:pPr marL="0" lvl="0" indent="0" algn="just">
              <a:buNone/>
            </a:pPr>
            <a:endParaRPr lang="tr-TR" sz="2600" dirty="0"/>
          </a:p>
          <a:p>
            <a:pPr lvl="0" algn="just"/>
            <a:r>
              <a:rPr lang="tr-TR" sz="2600" dirty="0"/>
              <a:t>(G) gerçek/tüzel kişisi, orijinal eşya/parça kapsamında kullanılmak üzere (F) gerçek/tüzel kişisine verdiği lastikler için </a:t>
            </a:r>
            <a:r>
              <a:rPr lang="tr-TR" sz="2600" b="1" dirty="0"/>
              <a:t>geri kazanım katılım pay beyanı yapar, ancak geri kazanım katılım payı ödemez.</a:t>
            </a:r>
          </a:p>
          <a:p>
            <a:pPr marL="0" indent="0">
              <a:buNone/>
            </a:pP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17</a:t>
            </a:fld>
            <a:endParaRPr lang="tr-TR"/>
          </a:p>
        </p:txBody>
      </p:sp>
    </p:spTree>
    <p:extLst>
      <p:ext uri="{BB962C8B-B14F-4D97-AF65-F5344CB8AC3E}">
        <p14:creationId xmlns:p14="http://schemas.microsoft.com/office/powerpoint/2010/main" val="1895543526"/>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58ADDB-7895-4C52-8D2F-396E93CE5011}"/>
              </a:ext>
            </a:extLst>
          </p:cNvPr>
          <p:cNvSpPr>
            <a:spLocks noGrp="1"/>
          </p:cNvSpPr>
          <p:nvPr>
            <p:ph type="title"/>
          </p:nvPr>
        </p:nvSpPr>
        <p:spPr/>
        <p:txBody>
          <a:bodyPr/>
          <a:lstStyle/>
          <a:p>
            <a:r>
              <a:rPr lang="tr-TR" dirty="0"/>
              <a:t>İLKELER</a:t>
            </a:r>
          </a:p>
        </p:txBody>
      </p:sp>
      <p:sp>
        <p:nvSpPr>
          <p:cNvPr id="3" name="İçerik Yer Tutucusu 2">
            <a:extLst>
              <a:ext uri="{FF2B5EF4-FFF2-40B4-BE49-F238E27FC236}">
                <a16:creationId xmlns:a16="http://schemas.microsoft.com/office/drawing/2014/main" id="{B72F664E-253D-480A-B819-61ECE0850A13}"/>
              </a:ext>
            </a:extLst>
          </p:cNvPr>
          <p:cNvSpPr>
            <a:spLocks noGrp="1"/>
          </p:cNvSpPr>
          <p:nvPr>
            <p:ph idx="1"/>
          </p:nvPr>
        </p:nvSpPr>
        <p:spPr/>
        <p:txBody>
          <a:bodyPr/>
          <a:lstStyle/>
          <a:p>
            <a:pPr marL="0" indent="0">
              <a:buNone/>
            </a:pPr>
            <a:r>
              <a:rPr lang="tr-TR" b="1" dirty="0"/>
              <a:t>Örneğin;</a:t>
            </a:r>
          </a:p>
          <a:p>
            <a:pPr marL="0" indent="0">
              <a:buNone/>
            </a:pPr>
            <a:r>
              <a:rPr lang="tr-TR" dirty="0"/>
              <a:t>(H) gerçek/tüzel kişisi yurt içinde araç üretimi gerçekleştirmektedir. (H) gerçek/tüzel kişisinin ürettiği araçlarda orijinal eşya/parça kapsamında kullanacağı otomotiv pillerini (I) gerçek/tüzel kişisi (H) gerçek/tüzel kişisinin "yetkili ithalatçısı" olarak yurt dışından ithal etmektedir. Bu durumda;</a:t>
            </a:r>
          </a:p>
          <a:p>
            <a:pPr marL="0" indent="0">
              <a:buNone/>
            </a:pPr>
            <a:endParaRPr lang="tr-TR" dirty="0"/>
          </a:p>
          <a:p>
            <a:pPr lvl="0">
              <a:buFont typeface="Wingdings" panose="05000000000000000000" pitchFamily="2" charset="2"/>
              <a:buChar char="Ø"/>
            </a:pPr>
            <a:r>
              <a:rPr lang="tr-TR" dirty="0"/>
              <a:t>(H) gerçek/tüzel kişisi, orijinal eşya/parça kapsamında kullanmak üzere (I) gerçek/tüzel kişisinden temin ettiği otomotiv pilleri için </a:t>
            </a:r>
            <a:r>
              <a:rPr lang="tr-TR" b="1" dirty="0"/>
              <a:t>geri kazanım katılım payı beyanı yapar, ancak geri kazanım katılım payı ödemez.</a:t>
            </a:r>
          </a:p>
          <a:p>
            <a:pPr lvl="0">
              <a:buFont typeface="Wingdings" panose="05000000000000000000" pitchFamily="2" charset="2"/>
              <a:buChar char="Ø"/>
            </a:pPr>
            <a:endParaRPr lang="tr-TR" dirty="0"/>
          </a:p>
          <a:p>
            <a:pPr>
              <a:buFont typeface="Wingdings" panose="05000000000000000000" pitchFamily="2" charset="2"/>
              <a:buChar char="Ø"/>
            </a:pPr>
            <a:r>
              <a:rPr lang="tr-TR" dirty="0"/>
              <a:t>(I) gerçek/tüzel kişisi, orijinal eşya/parça kapsamında kullanmak üzere (H) gerçek/tüzel kişisine teslim ettiği otomotiv pilleri için </a:t>
            </a:r>
            <a:r>
              <a:rPr lang="tr-TR" b="1" dirty="0"/>
              <a:t>"tedarikçi/yetkili ithalatçı" vasfıyla geri kazanım katılım payı uygulamasından sorumlu değildir.</a:t>
            </a:r>
          </a:p>
          <a:p>
            <a:endParaRPr lang="tr-TR" dirty="0"/>
          </a:p>
        </p:txBody>
      </p:sp>
      <p:sp>
        <p:nvSpPr>
          <p:cNvPr id="4" name="Slayt Numarası Yer Tutucusu 3">
            <a:extLst>
              <a:ext uri="{FF2B5EF4-FFF2-40B4-BE49-F238E27FC236}">
                <a16:creationId xmlns:a16="http://schemas.microsoft.com/office/drawing/2014/main" id="{5D673756-DACD-41F4-B4C3-AFF4E9FCE1C3}"/>
              </a:ext>
            </a:extLst>
          </p:cNvPr>
          <p:cNvSpPr>
            <a:spLocks noGrp="1"/>
          </p:cNvSpPr>
          <p:nvPr>
            <p:ph type="sldNum" sz="quarter" idx="12"/>
          </p:nvPr>
        </p:nvSpPr>
        <p:spPr/>
        <p:txBody>
          <a:bodyPr/>
          <a:lstStyle/>
          <a:p>
            <a:fld id="{5BADFCE9-6BD7-4E11-993B-2E6AC35B8E00}" type="slidenum">
              <a:rPr lang="tr-TR" smtClean="0"/>
              <a:t>18</a:t>
            </a:fld>
            <a:endParaRPr lang="tr-TR"/>
          </a:p>
        </p:txBody>
      </p:sp>
    </p:spTree>
    <p:extLst>
      <p:ext uri="{BB962C8B-B14F-4D97-AF65-F5344CB8AC3E}">
        <p14:creationId xmlns:p14="http://schemas.microsoft.com/office/powerpoint/2010/main" val="303355074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24000" y="381000"/>
            <a:ext cx="10333567" cy="567112"/>
          </a:xfrm>
        </p:spPr>
        <p:txBody>
          <a:bodyPr/>
          <a:lstStyle/>
          <a:p>
            <a:r>
              <a:rPr lang="tr-TR" dirty="0"/>
              <a:t>İLKELER</a:t>
            </a:r>
          </a:p>
        </p:txBody>
      </p:sp>
      <p:sp>
        <p:nvSpPr>
          <p:cNvPr id="3" name="İçerik Yer Tutucusu 2"/>
          <p:cNvSpPr>
            <a:spLocks noGrp="1"/>
          </p:cNvSpPr>
          <p:nvPr>
            <p:ph idx="1"/>
          </p:nvPr>
        </p:nvSpPr>
        <p:spPr>
          <a:xfrm>
            <a:off x="1014609" y="1377863"/>
            <a:ext cx="10459232" cy="5003888"/>
          </a:xfrm>
        </p:spPr>
        <p:txBody>
          <a:bodyPr/>
          <a:lstStyle/>
          <a:p>
            <a:pPr marL="0" indent="0" algn="just">
              <a:buNone/>
            </a:pPr>
            <a:r>
              <a:rPr lang="tr-TR" dirty="0"/>
              <a:t>• </a:t>
            </a:r>
            <a:r>
              <a:rPr lang="tr-TR" sz="2600" dirty="0"/>
              <a:t>Piyasaya arz edilecek araçlar ile elektrikli ve elektronik eşyaların orijinal eşya/parçası olarak kullanılan ve Kanunun ek-1 sayılı listesinde yer alan ürünler için bu ürünleri sadece araç ile elektrikli ve elektronik eşya üretiminde orijinal eşya/parça olarak kullanılmak şartıyla piyasaya sürenler tarafından beyan yapılır, ancak bu ürünlerden geri kazanım katılım payı tahsil edilmez. Orijinal eşya/parça tanımına uymasına rağmen münferit olarak piyasaya arz edilen Kanunun ek-1 sayılı listesinde yer alan ürünler için geri kazanım katılım payı beyanı yapılır ve geri kazanım katılım payı tahsil edilir. </a:t>
            </a:r>
          </a:p>
          <a:p>
            <a:pPr marL="0" indent="0" algn="just">
              <a:buNone/>
            </a:pPr>
            <a:endParaRPr lang="tr-TR" sz="2800" b="1" dirty="0"/>
          </a:p>
          <a:p>
            <a:pPr marL="0" indent="0" algn="just">
              <a:buNone/>
            </a:pPr>
            <a:endParaRPr lang="tr-TR" sz="2600" dirty="0"/>
          </a:p>
          <a:p>
            <a:pPr marL="0" indent="0" algn="just">
              <a:buNone/>
            </a:pPr>
            <a:endParaRPr lang="tr-TR" sz="2600" dirty="0"/>
          </a:p>
          <a:p>
            <a:pPr marL="0" indent="0" algn="just">
              <a:buNone/>
            </a:pPr>
            <a:endParaRPr lang="tr-TR" sz="2600" dirty="0"/>
          </a:p>
          <a:p>
            <a:pPr marL="0" indent="0" algn="just">
              <a:buNone/>
            </a:pP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19</a:t>
            </a:fld>
            <a:endParaRPr lang="tr-TR"/>
          </a:p>
        </p:txBody>
      </p:sp>
    </p:spTree>
    <p:extLst>
      <p:ext uri="{BB962C8B-B14F-4D97-AF65-F5344CB8AC3E}">
        <p14:creationId xmlns:p14="http://schemas.microsoft.com/office/powerpoint/2010/main" val="4003937994"/>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96538" y="748145"/>
            <a:ext cx="9393382" cy="523702"/>
          </a:xfrm>
        </p:spPr>
        <p:txBody>
          <a:bodyPr/>
          <a:lstStyle/>
          <a:p>
            <a:r>
              <a:rPr lang="tr-TR" dirty="0"/>
              <a:t>2872 SAYILI ÇEVRE KANUNU</a:t>
            </a:r>
          </a:p>
        </p:txBody>
      </p:sp>
      <p:sp>
        <p:nvSpPr>
          <p:cNvPr id="3" name="İçerik Yer Tutucusu 2"/>
          <p:cNvSpPr>
            <a:spLocks noGrp="1"/>
          </p:cNvSpPr>
          <p:nvPr>
            <p:ph idx="1"/>
          </p:nvPr>
        </p:nvSpPr>
        <p:spPr>
          <a:xfrm>
            <a:off x="723899" y="1600200"/>
            <a:ext cx="10637207" cy="4637762"/>
          </a:xfrm>
        </p:spPr>
        <p:txBody>
          <a:bodyPr numCol="2"/>
          <a:lstStyle/>
          <a:p>
            <a:pPr marL="0" indent="0" algn="just">
              <a:buNone/>
            </a:pPr>
            <a:r>
              <a:rPr lang="tr-TR" sz="2600" dirty="0"/>
              <a:t>Çevrenin korunması ve çevre kirliliğinin önlenmesine yönelik düzenlemelerin yer aldığı Çevre Kanunu ve Bazı Kanunlarda Değişiklik Yapılmasına Dair Kanun, </a:t>
            </a:r>
            <a:r>
              <a:rPr lang="tr-TR" sz="2600" b="1" dirty="0"/>
              <a:t>10.12.2018 tarih ve 30621 sayılı Resmi </a:t>
            </a:r>
            <a:r>
              <a:rPr lang="tr-TR" sz="2600" b="1" dirty="0" err="1"/>
              <a:t>Gazete’de</a:t>
            </a:r>
            <a:r>
              <a:rPr lang="tr-TR" sz="2600" b="1" dirty="0"/>
              <a:t> yayımlanarak yürürlüğe girmiştir.</a:t>
            </a:r>
          </a:p>
        </p:txBody>
      </p:sp>
      <p:sp>
        <p:nvSpPr>
          <p:cNvPr id="4" name="Slayt Numarası Yer Tutucusu 3"/>
          <p:cNvSpPr>
            <a:spLocks noGrp="1"/>
          </p:cNvSpPr>
          <p:nvPr>
            <p:ph type="sldNum" sz="quarter" idx="12"/>
          </p:nvPr>
        </p:nvSpPr>
        <p:spPr/>
        <p:txBody>
          <a:bodyPr/>
          <a:lstStyle/>
          <a:p>
            <a:fld id="{5BADFCE9-6BD7-4E11-993B-2E6AC35B8E00}" type="slidenum">
              <a:rPr lang="tr-TR" smtClean="0"/>
              <a:t>2</a:t>
            </a:fld>
            <a:endParaRPr lang="tr-TR"/>
          </a:p>
        </p:txBody>
      </p:sp>
      <p:pic>
        <p:nvPicPr>
          <p:cNvPr id="1026" name="Picture 2" descr="C:\Users\admin\Download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0350" y="1828800"/>
            <a:ext cx="4248150" cy="253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307011"/>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7E07ED-412A-4970-A8CE-3941C5F28EF3}"/>
              </a:ext>
            </a:extLst>
          </p:cNvPr>
          <p:cNvSpPr>
            <a:spLocks noGrp="1"/>
          </p:cNvSpPr>
          <p:nvPr>
            <p:ph type="title"/>
          </p:nvPr>
        </p:nvSpPr>
        <p:spPr/>
        <p:txBody>
          <a:bodyPr/>
          <a:lstStyle/>
          <a:p>
            <a:r>
              <a:rPr lang="tr-TR" dirty="0"/>
              <a:t>İLKELER</a:t>
            </a:r>
          </a:p>
        </p:txBody>
      </p:sp>
      <p:sp>
        <p:nvSpPr>
          <p:cNvPr id="3" name="İçerik Yer Tutucusu 2">
            <a:extLst>
              <a:ext uri="{FF2B5EF4-FFF2-40B4-BE49-F238E27FC236}">
                <a16:creationId xmlns:a16="http://schemas.microsoft.com/office/drawing/2014/main" id="{0FC2733F-9B93-4171-B2A5-403C8C879C13}"/>
              </a:ext>
            </a:extLst>
          </p:cNvPr>
          <p:cNvSpPr>
            <a:spLocks noGrp="1"/>
          </p:cNvSpPr>
          <p:nvPr>
            <p:ph idx="1"/>
          </p:nvPr>
        </p:nvSpPr>
        <p:spPr/>
        <p:txBody>
          <a:bodyPr/>
          <a:lstStyle/>
          <a:p>
            <a:pPr marL="0" indent="0">
              <a:buNone/>
            </a:pPr>
            <a:r>
              <a:rPr lang="tr-TR" b="1" dirty="0"/>
              <a:t>Örneğin;</a:t>
            </a:r>
          </a:p>
          <a:p>
            <a:pPr marL="0" indent="0">
              <a:buNone/>
            </a:pPr>
            <a:r>
              <a:rPr lang="tr-TR" dirty="0"/>
              <a:t>(J) gerçek/tüzel kişisi yurt içinde ürettiği madeni yağları, yurt içerisinde otomobil üreten (K) gerçek/tüzel kişisine </a:t>
            </a:r>
            <a:r>
              <a:rPr lang="tr-TR" b="1" dirty="0"/>
              <a:t>ilk dolum yağı olarak kullanılmak üzere </a:t>
            </a:r>
            <a:r>
              <a:rPr lang="tr-TR" dirty="0"/>
              <a:t>vermektedir. Bu durumda;</a:t>
            </a:r>
          </a:p>
          <a:p>
            <a:pPr marL="0" indent="0">
              <a:buNone/>
            </a:pPr>
            <a:endParaRPr lang="tr-TR" dirty="0"/>
          </a:p>
          <a:p>
            <a:pPr>
              <a:buFont typeface="Wingdings" panose="05000000000000000000" pitchFamily="2" charset="2"/>
              <a:buChar char="Ø"/>
            </a:pPr>
            <a:r>
              <a:rPr lang="tr-TR" dirty="0"/>
              <a:t>(J) gerçek/tüzel kişisi ilk dolum yağı olarak kullanılmak üzere (K) gerçek/tüzel kişisine</a:t>
            </a:r>
            <a:br>
              <a:rPr lang="tr-TR" dirty="0"/>
            </a:br>
            <a:r>
              <a:rPr lang="tr-TR" dirty="0"/>
              <a:t>verdiği madeni yağ için </a:t>
            </a:r>
            <a:r>
              <a:rPr lang="tr-TR" b="1" dirty="0"/>
              <a:t>geri kazanım katılım payı beyanı yapar, ancak geri kazanım katılım payı ödemez.</a:t>
            </a:r>
          </a:p>
          <a:p>
            <a:pPr>
              <a:buFont typeface="Wingdings" panose="05000000000000000000" pitchFamily="2" charset="2"/>
              <a:buChar char="Ø"/>
            </a:pPr>
            <a:r>
              <a:rPr lang="tr-TR" dirty="0"/>
              <a:t>(K) gerçek/tüzel kişisi, (J) gerçek/tüzel kişisinden ilk dolum yağı olarak kullanılmak üzere aldığı madeni yağ için </a:t>
            </a:r>
            <a:r>
              <a:rPr lang="tr-TR" b="1" dirty="0"/>
              <a:t>geri kazanım katılım payı beyanı yapar, ancak geri kazanım katılım payı ödemez.</a:t>
            </a:r>
          </a:p>
          <a:p>
            <a:pPr>
              <a:buFont typeface="Wingdings" panose="05000000000000000000" pitchFamily="2" charset="2"/>
              <a:buChar char="Ø"/>
            </a:pPr>
            <a:r>
              <a:rPr lang="tr-TR" dirty="0"/>
              <a:t>(J) gerçek/tüzel kişisi, (K) gerçek/tüzel kişisinin </a:t>
            </a:r>
            <a:r>
              <a:rPr lang="tr-TR" b="1" dirty="0"/>
              <a:t>bayilerinde satışa/kullanıma sunulmak</a:t>
            </a:r>
            <a:br>
              <a:rPr lang="tr-TR" b="1" dirty="0"/>
            </a:br>
            <a:r>
              <a:rPr lang="tr-TR" b="1" dirty="0"/>
              <a:t>üzere verdiği diğer (ilk dolum yağı dışındaki) </a:t>
            </a:r>
            <a:r>
              <a:rPr lang="tr-TR" dirty="0"/>
              <a:t>madeni yağları için ise </a:t>
            </a:r>
            <a:r>
              <a:rPr lang="tr-TR" b="1" dirty="0"/>
              <a:t>geri kazanım katılım payı beyanı yapar ve geri kazanım katılım payı öder.</a:t>
            </a:r>
          </a:p>
          <a:p>
            <a:endParaRPr lang="tr-TR" dirty="0"/>
          </a:p>
        </p:txBody>
      </p:sp>
      <p:sp>
        <p:nvSpPr>
          <p:cNvPr id="4" name="Slayt Numarası Yer Tutucusu 3">
            <a:extLst>
              <a:ext uri="{FF2B5EF4-FFF2-40B4-BE49-F238E27FC236}">
                <a16:creationId xmlns:a16="http://schemas.microsoft.com/office/drawing/2014/main" id="{798A90B4-6E72-46E5-A508-7A79C837361A}"/>
              </a:ext>
            </a:extLst>
          </p:cNvPr>
          <p:cNvSpPr>
            <a:spLocks noGrp="1"/>
          </p:cNvSpPr>
          <p:nvPr>
            <p:ph type="sldNum" sz="quarter" idx="12"/>
          </p:nvPr>
        </p:nvSpPr>
        <p:spPr/>
        <p:txBody>
          <a:bodyPr/>
          <a:lstStyle/>
          <a:p>
            <a:fld id="{5BADFCE9-6BD7-4E11-993B-2E6AC35B8E00}" type="slidenum">
              <a:rPr lang="tr-TR" smtClean="0"/>
              <a:t>20</a:t>
            </a:fld>
            <a:endParaRPr lang="tr-TR"/>
          </a:p>
        </p:txBody>
      </p:sp>
    </p:spTree>
    <p:extLst>
      <p:ext uri="{BB962C8B-B14F-4D97-AF65-F5344CB8AC3E}">
        <p14:creationId xmlns:p14="http://schemas.microsoft.com/office/powerpoint/2010/main" val="1849313797"/>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5900" y="323850"/>
            <a:ext cx="10371667" cy="624262"/>
          </a:xfrm>
        </p:spPr>
        <p:txBody>
          <a:bodyPr/>
          <a:lstStyle/>
          <a:p>
            <a:r>
              <a:rPr lang="tr-TR" sz="2600" dirty="0"/>
              <a:t>İLKELER</a:t>
            </a:r>
          </a:p>
        </p:txBody>
      </p:sp>
      <p:sp>
        <p:nvSpPr>
          <p:cNvPr id="3" name="İçerik Yer Tutucusu 2"/>
          <p:cNvSpPr>
            <a:spLocks noGrp="1"/>
          </p:cNvSpPr>
          <p:nvPr>
            <p:ph idx="1"/>
          </p:nvPr>
        </p:nvSpPr>
        <p:spPr>
          <a:xfrm>
            <a:off x="220717" y="1208690"/>
            <a:ext cx="11533134" cy="5173060"/>
          </a:xfrm>
        </p:spPr>
        <p:txBody>
          <a:bodyPr/>
          <a:lstStyle/>
          <a:p>
            <a:pPr marL="0" indent="0" algn="just">
              <a:buNone/>
            </a:pPr>
            <a:r>
              <a:rPr lang="tr-TR" dirty="0"/>
              <a:t>• </a:t>
            </a:r>
            <a:r>
              <a:rPr lang="tr-TR" sz="2600" dirty="0"/>
              <a:t>Bu Yönetmelik kapsamında yer almayan bir ürünün ithalatı/piyasaya arzı sırasında bu Yönetmeliğe tabi bir ürünün de ithalinin/piyasaya arzının gerçekleştirilmesi halinde Kanunun ek-1 sayılı listesinde o ürün için belirlenen geri kazanım katılım payından piyasaya süren sorumludur.</a:t>
            </a:r>
          </a:p>
          <a:p>
            <a:pPr marL="0" indent="0" algn="just">
              <a:buNone/>
            </a:pPr>
            <a:endParaRPr lang="tr-TR" sz="2600" dirty="0"/>
          </a:p>
          <a:p>
            <a:pPr marL="0" indent="0" algn="just">
              <a:buNone/>
            </a:pPr>
            <a:r>
              <a:rPr lang="tr-TR" sz="2600" b="1" dirty="0"/>
              <a:t>Örneğin; </a:t>
            </a:r>
          </a:p>
          <a:p>
            <a:pPr marL="0" indent="0" algn="just">
              <a:buNone/>
            </a:pPr>
            <a:r>
              <a:rPr lang="tr-TR" sz="2600" dirty="0"/>
              <a:t>(L) gerçek/tüzel kişisi, geri kazanım katılım payı uygulamasına tabi olan aydınlatma ekipmanı içeren mobilya ithalatı gerçekleştirmektedir. </a:t>
            </a:r>
          </a:p>
          <a:p>
            <a:pPr marL="0" indent="0" algn="just">
              <a:buNone/>
            </a:pPr>
            <a:r>
              <a:rPr lang="tr-TR" sz="2600" dirty="0"/>
              <a:t>Mobilya ile birlikte ithalatı gerçekleşen aydınlatma ekipmanları için oluşacak geri kazanım katılım payından, </a:t>
            </a:r>
            <a:r>
              <a:rPr lang="tr-TR" sz="2600" b="1" dirty="0"/>
              <a:t>(L) gerçek/tüzel kişisi ithalatçı olarak sorumludur.</a:t>
            </a:r>
          </a:p>
          <a:p>
            <a:pPr marL="0" indent="0" algn="just">
              <a:buNone/>
            </a:pPr>
            <a:endParaRPr lang="tr-TR" sz="26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21</a:t>
            </a:fld>
            <a:endParaRPr lang="tr-TR"/>
          </a:p>
        </p:txBody>
      </p:sp>
    </p:spTree>
    <p:extLst>
      <p:ext uri="{BB962C8B-B14F-4D97-AF65-F5344CB8AC3E}">
        <p14:creationId xmlns:p14="http://schemas.microsoft.com/office/powerpoint/2010/main" val="2402889078"/>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57350" y="457200"/>
            <a:ext cx="10200217" cy="490912"/>
          </a:xfrm>
        </p:spPr>
        <p:txBody>
          <a:bodyPr/>
          <a:lstStyle/>
          <a:p>
            <a:r>
              <a:rPr lang="tr-TR" dirty="0"/>
              <a:t>İLKELER</a:t>
            </a:r>
          </a:p>
        </p:txBody>
      </p:sp>
      <p:sp>
        <p:nvSpPr>
          <p:cNvPr id="3" name="İçerik Yer Tutucusu 2"/>
          <p:cNvSpPr>
            <a:spLocks noGrp="1"/>
          </p:cNvSpPr>
          <p:nvPr>
            <p:ph idx="1"/>
          </p:nvPr>
        </p:nvSpPr>
        <p:spPr>
          <a:xfrm>
            <a:off x="334432" y="1543049"/>
            <a:ext cx="11523136" cy="5211765"/>
          </a:xfrm>
        </p:spPr>
        <p:txBody>
          <a:bodyPr/>
          <a:lstStyle/>
          <a:p>
            <a:pPr algn="just"/>
            <a:r>
              <a:rPr lang="tr-TR" sz="2600" dirty="0"/>
              <a:t>Depozito uygulamasına yönelik Bakanlıkça belirlenen usul ve esaslar haricinde gerçekleştirilen depozito uygulamaları </a:t>
            </a:r>
            <a:r>
              <a:rPr lang="tr-TR" sz="2600" b="1" dirty="0"/>
              <a:t>bu Yönetmelik hükümlerinden muafiyet oluşturmaz, iade işlemlerine ve mahsuplaşmaya konu edilemez. 	</a:t>
            </a:r>
          </a:p>
          <a:p>
            <a:r>
              <a:rPr lang="tr-TR" sz="2800" dirty="0"/>
              <a:t>Kanunun ek-1 sayılı listesinde yer alan ürünlerden bitkisel yağ ve madeni yağların Kanunun ek-1 sayılı listesinde yer alan ürünlerin üretiminde hammadde olarak kullanılması durumunda hammadde olarak tedarik edilen bu ürünlerin ithalatçıları/üreticileri tarafından beyan yapılır, ancak hammadde olarak kullanılan bu ürünlerden geri kazanım katılım payı tahsil edilmez.</a:t>
            </a:r>
          </a:p>
          <a:p>
            <a:endParaRPr lang="tr-TR" sz="26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22</a:t>
            </a:fld>
            <a:endParaRPr lang="tr-TR"/>
          </a:p>
        </p:txBody>
      </p:sp>
    </p:spTree>
    <p:extLst>
      <p:ext uri="{BB962C8B-B14F-4D97-AF65-F5344CB8AC3E}">
        <p14:creationId xmlns:p14="http://schemas.microsoft.com/office/powerpoint/2010/main" val="176162439"/>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1150" y="419100"/>
            <a:ext cx="10276417" cy="529012"/>
          </a:xfrm>
        </p:spPr>
        <p:txBody>
          <a:bodyPr/>
          <a:lstStyle/>
          <a:p>
            <a:r>
              <a:rPr lang="tr-TR" dirty="0"/>
              <a:t>İLKELER</a:t>
            </a:r>
          </a:p>
        </p:txBody>
      </p:sp>
      <p:sp>
        <p:nvSpPr>
          <p:cNvPr id="3" name="İçerik Yer Tutucusu 2"/>
          <p:cNvSpPr>
            <a:spLocks noGrp="1"/>
          </p:cNvSpPr>
          <p:nvPr>
            <p:ph idx="1"/>
          </p:nvPr>
        </p:nvSpPr>
        <p:spPr>
          <a:xfrm>
            <a:off x="273269" y="1229710"/>
            <a:ext cx="11213882" cy="5152041"/>
          </a:xfrm>
        </p:spPr>
        <p:txBody>
          <a:bodyPr/>
          <a:lstStyle/>
          <a:p>
            <a:pPr marL="0" indent="0">
              <a:buNone/>
            </a:pPr>
            <a:r>
              <a:rPr lang="tr-TR" b="1" dirty="0"/>
              <a:t>Örneğin;</a:t>
            </a:r>
          </a:p>
          <a:p>
            <a:pPr marL="0" indent="0">
              <a:buNone/>
            </a:pPr>
            <a:r>
              <a:rPr lang="tr-TR" dirty="0"/>
              <a:t>(M) gerçek/tüzel kişisi bitkisel yağ üretmektedir. (N) gerçek/tüzel kişisinin ürettiği </a:t>
            </a:r>
            <a:r>
              <a:rPr lang="tr-TR" dirty="0" err="1"/>
              <a:t>kanola</a:t>
            </a:r>
            <a:r>
              <a:rPr lang="tr-TR" dirty="0"/>
              <a:t> yağını, bitkisel yağ üreten (M) gerçek/tüzel kişisi hammadde olarak kullanmaktadır. Bu durumda;</a:t>
            </a:r>
          </a:p>
          <a:p>
            <a:pPr marL="0" indent="0">
              <a:buNone/>
            </a:pPr>
            <a:endParaRPr lang="tr-TR" dirty="0"/>
          </a:p>
          <a:p>
            <a:pPr lvl="0">
              <a:buFont typeface="Wingdings" panose="05000000000000000000" pitchFamily="2" charset="2"/>
              <a:buChar char="Ø"/>
            </a:pPr>
            <a:r>
              <a:rPr lang="tr-TR" dirty="0"/>
              <a:t>(N) gerçek/tüzel kişisi </a:t>
            </a:r>
            <a:r>
              <a:rPr lang="tr-TR" b="1" dirty="0"/>
              <a:t>hammadde olarak kullanılmak üzere </a:t>
            </a:r>
            <a:r>
              <a:rPr lang="tr-TR" dirty="0"/>
              <a:t>(M) gerçek/tüzel kişisine verdiği </a:t>
            </a:r>
            <a:r>
              <a:rPr lang="tr-TR" dirty="0" err="1"/>
              <a:t>kanola</a:t>
            </a:r>
            <a:r>
              <a:rPr lang="tr-TR" dirty="0"/>
              <a:t> yağı için </a:t>
            </a:r>
            <a:r>
              <a:rPr lang="tr-TR" b="1" dirty="0"/>
              <a:t>geri kazanım katılım payı beyanı yapar, ancak geri kazanım katılım payı ödemez.</a:t>
            </a:r>
          </a:p>
          <a:p>
            <a:pPr lvl="0">
              <a:buFont typeface="Wingdings" panose="05000000000000000000" pitchFamily="2" charset="2"/>
              <a:buChar char="Ø"/>
            </a:pPr>
            <a:endParaRPr lang="tr-TR" dirty="0"/>
          </a:p>
          <a:p>
            <a:pPr lvl="0">
              <a:buFont typeface="Wingdings" panose="05000000000000000000" pitchFamily="2" charset="2"/>
              <a:buChar char="Ø"/>
            </a:pPr>
            <a:r>
              <a:rPr lang="tr-TR" dirty="0"/>
              <a:t>(M) gerçek/tüzel kişisi, (N) gerçek/tüzel kişisinden aldığı </a:t>
            </a:r>
            <a:r>
              <a:rPr lang="tr-TR" b="1" dirty="0"/>
              <a:t>hammadde ile üreterek piyasaya sürdüğü bitkisel yağ için geri kazanım katılım payından sorumludur.</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23</a:t>
            </a:fld>
            <a:endParaRPr lang="tr-TR"/>
          </a:p>
        </p:txBody>
      </p:sp>
    </p:spTree>
    <p:extLst>
      <p:ext uri="{BB962C8B-B14F-4D97-AF65-F5344CB8AC3E}">
        <p14:creationId xmlns:p14="http://schemas.microsoft.com/office/powerpoint/2010/main" val="1741246388"/>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24000" y="285750"/>
            <a:ext cx="10333567" cy="662362"/>
          </a:xfrm>
        </p:spPr>
        <p:txBody>
          <a:bodyPr/>
          <a:lstStyle/>
          <a:p>
            <a:r>
              <a:rPr lang="tr-TR" dirty="0"/>
              <a:t>İLKELER</a:t>
            </a:r>
          </a:p>
        </p:txBody>
      </p:sp>
      <p:sp>
        <p:nvSpPr>
          <p:cNvPr id="3" name="İçerik Yer Tutucusu 2"/>
          <p:cNvSpPr>
            <a:spLocks noGrp="1"/>
          </p:cNvSpPr>
          <p:nvPr>
            <p:ph idx="1"/>
          </p:nvPr>
        </p:nvSpPr>
        <p:spPr>
          <a:xfrm>
            <a:off x="73572" y="1082566"/>
            <a:ext cx="11981794" cy="5775434"/>
          </a:xfrm>
        </p:spPr>
        <p:txBody>
          <a:bodyPr/>
          <a:lstStyle/>
          <a:p>
            <a:pPr marL="0" indent="0" algn="just">
              <a:buNone/>
            </a:pPr>
            <a:r>
              <a:rPr lang="tr-TR" sz="2600" b="1" dirty="0"/>
              <a:t>Örneğin; </a:t>
            </a:r>
            <a:r>
              <a:rPr lang="tr-TR" sz="2600" dirty="0"/>
              <a:t>(O) gerçek/tüzel kişisi lastik üretiminde hammadde olarak kullanılmak şartıyla madeni yağ ithal etmektedir. (O) gerçek/tüzel kişisinin ithal ettiği madeni yağı, lastik üreten (P) gerçek/tüzel kişisi hammadde olarak kullanmaktadır. Bu durumda; </a:t>
            </a:r>
          </a:p>
          <a:p>
            <a:pPr marL="0" indent="0">
              <a:buNone/>
            </a:pPr>
            <a:endParaRPr lang="tr-TR" sz="2600" dirty="0"/>
          </a:p>
          <a:p>
            <a:pPr marL="0" lvl="0" indent="0" algn="just">
              <a:buNone/>
            </a:pPr>
            <a:endParaRPr lang="tr-TR" sz="2600" dirty="0"/>
          </a:p>
          <a:p>
            <a:pPr lvl="0" algn="just"/>
            <a:endParaRPr lang="tr-TR" sz="2600" dirty="0"/>
          </a:p>
          <a:p>
            <a:pPr lvl="0" algn="just"/>
            <a:r>
              <a:rPr lang="tr-TR" sz="2600" dirty="0"/>
              <a:t>(O) gerçek/tüzel kişisi, lastik üretiminde </a:t>
            </a:r>
            <a:r>
              <a:rPr lang="tr-TR" sz="2600" b="1" dirty="0"/>
              <a:t>hammadde olarak kullanılmak üzere </a:t>
            </a:r>
            <a:r>
              <a:rPr lang="tr-TR" sz="2600" dirty="0"/>
              <a:t>(P) gerçek/tüzel kişisine verdiği </a:t>
            </a:r>
            <a:r>
              <a:rPr lang="tr-TR" sz="2600" b="1" dirty="0"/>
              <a:t>madeni yağ için geri kazanım katılım payı beyanı yapar, ancak geri kazanım katılım payı ödemez.</a:t>
            </a:r>
          </a:p>
          <a:p>
            <a:pPr lvl="0" algn="just"/>
            <a:r>
              <a:rPr lang="tr-TR" sz="2600" dirty="0"/>
              <a:t>(P) gerçek/tüzel kişisi, (O) gerçek/tüzel kişisinden hammadde kapsamında temin ettiği madeni yağ ile üreterek piyasaya sürdüğü </a:t>
            </a:r>
            <a:r>
              <a:rPr lang="tr-TR" sz="2600" b="1" dirty="0"/>
              <a:t>lastikler için geri kazanım katılım payı beyanı yapar, geri kazanım katılım payı öder.</a:t>
            </a:r>
          </a:p>
          <a:p>
            <a:pPr algn="just"/>
            <a:endParaRPr lang="tr-TR" sz="2600" b="1"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24</a:t>
            </a:fld>
            <a:endParaRPr lang="tr-TR"/>
          </a:p>
        </p:txBody>
      </p:sp>
      <p:pic>
        <p:nvPicPr>
          <p:cNvPr id="3074" name="Picture 2" descr="C:\Users\admin\Downloads\indir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6837" y="2491271"/>
            <a:ext cx="3040570" cy="1109000"/>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0094" y="2357348"/>
            <a:ext cx="1046968" cy="1418655"/>
          </a:xfrm>
          <a:prstGeom prst="rect">
            <a:avLst/>
          </a:prstGeom>
        </p:spPr>
      </p:pic>
      <p:sp>
        <p:nvSpPr>
          <p:cNvPr id="7" name="Sağ Ok 6"/>
          <p:cNvSpPr/>
          <p:nvPr/>
        </p:nvSpPr>
        <p:spPr>
          <a:xfrm>
            <a:off x="5496910" y="2827284"/>
            <a:ext cx="1815683" cy="320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tr-TR"/>
            </a:defPPr>
            <a:lvl1pPr algn="l" rtl="0" fontAlgn="base">
              <a:spcBef>
                <a:spcPct val="0"/>
              </a:spcBef>
              <a:spcAft>
                <a:spcPct val="0"/>
              </a:spcAft>
              <a:defRPr sz="2400" kern="1200">
                <a:solidFill>
                  <a:schemeClr val="lt1"/>
                </a:solidFill>
                <a:latin typeface="+mn-lt"/>
                <a:ea typeface="+mn-ea"/>
                <a:cs typeface="+mn-cs"/>
              </a:defRPr>
            </a:lvl1pPr>
            <a:lvl2pPr marL="457200" algn="l" rtl="0" fontAlgn="base">
              <a:spcBef>
                <a:spcPct val="0"/>
              </a:spcBef>
              <a:spcAft>
                <a:spcPct val="0"/>
              </a:spcAft>
              <a:defRPr sz="2400" kern="1200">
                <a:solidFill>
                  <a:schemeClr val="lt1"/>
                </a:solidFill>
                <a:latin typeface="+mn-lt"/>
                <a:ea typeface="+mn-ea"/>
                <a:cs typeface="+mn-cs"/>
              </a:defRPr>
            </a:lvl2pPr>
            <a:lvl3pPr marL="914400" algn="l" rtl="0" fontAlgn="base">
              <a:spcBef>
                <a:spcPct val="0"/>
              </a:spcBef>
              <a:spcAft>
                <a:spcPct val="0"/>
              </a:spcAft>
              <a:defRPr sz="2400" kern="1200">
                <a:solidFill>
                  <a:schemeClr val="lt1"/>
                </a:solidFill>
                <a:latin typeface="+mn-lt"/>
                <a:ea typeface="+mn-ea"/>
                <a:cs typeface="+mn-cs"/>
              </a:defRPr>
            </a:lvl3pPr>
            <a:lvl4pPr marL="1371600" algn="l" rtl="0" fontAlgn="base">
              <a:spcBef>
                <a:spcPct val="0"/>
              </a:spcBef>
              <a:spcAft>
                <a:spcPct val="0"/>
              </a:spcAft>
              <a:defRPr sz="2400" kern="1200">
                <a:solidFill>
                  <a:schemeClr val="lt1"/>
                </a:solidFill>
                <a:latin typeface="+mn-lt"/>
                <a:ea typeface="+mn-ea"/>
                <a:cs typeface="+mn-cs"/>
              </a:defRPr>
            </a:lvl4pPr>
            <a:lvl5pPr marL="1828800" algn="l"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tr-TR"/>
          </a:p>
        </p:txBody>
      </p:sp>
    </p:spTree>
    <p:extLst>
      <p:ext uri="{BB962C8B-B14F-4D97-AF65-F5344CB8AC3E}">
        <p14:creationId xmlns:p14="http://schemas.microsoft.com/office/powerpoint/2010/main" val="220393410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261ED5-7712-4DC4-8341-8D07268D3D5A}"/>
              </a:ext>
            </a:extLst>
          </p:cNvPr>
          <p:cNvSpPr>
            <a:spLocks noGrp="1"/>
          </p:cNvSpPr>
          <p:nvPr>
            <p:ph type="title"/>
          </p:nvPr>
        </p:nvSpPr>
        <p:spPr/>
        <p:txBody>
          <a:bodyPr/>
          <a:lstStyle/>
          <a:p>
            <a:r>
              <a:rPr lang="tr-TR" sz="2600" dirty="0"/>
              <a:t>PİYASAYA SÜRENLERİN/İTHALATÇILARIN/SATIŞ NOKTALARININ SORUMLULUKLARI</a:t>
            </a:r>
          </a:p>
        </p:txBody>
      </p:sp>
      <p:sp>
        <p:nvSpPr>
          <p:cNvPr id="3" name="İçerik Yer Tutucusu 2">
            <a:extLst>
              <a:ext uri="{FF2B5EF4-FFF2-40B4-BE49-F238E27FC236}">
                <a16:creationId xmlns:a16="http://schemas.microsoft.com/office/drawing/2014/main" id="{00154E64-020C-4C4C-8C1E-CAF36A1745B5}"/>
              </a:ext>
            </a:extLst>
          </p:cNvPr>
          <p:cNvSpPr>
            <a:spLocks noGrp="1"/>
          </p:cNvSpPr>
          <p:nvPr>
            <p:ph idx="1"/>
          </p:nvPr>
        </p:nvSpPr>
        <p:spPr>
          <a:xfrm>
            <a:off x="334434" y="1376855"/>
            <a:ext cx="11405621" cy="5377958"/>
          </a:xfrm>
        </p:spPr>
        <p:txBody>
          <a:bodyPr/>
          <a:lstStyle/>
          <a:p>
            <a:pPr lvl="0"/>
            <a:r>
              <a:rPr lang="tr-TR" dirty="0"/>
              <a:t>Bu Yönetmelik kapsamındaki ürünlere ilişkin geri kazanım katılım paylarını </a:t>
            </a:r>
            <a:r>
              <a:rPr lang="tr-TR" b="1" dirty="0"/>
              <a:t>Kanunun ek-1 sayılı listesinde verilen ve her yıl güncellenerek Bakanlıkça ilan edilen birim ücretler üzerinden ödemekle,</a:t>
            </a:r>
          </a:p>
          <a:p>
            <a:pPr lvl="0"/>
            <a:r>
              <a:rPr lang="tr-TR" dirty="0"/>
              <a:t>Geri kazanım katılım paylarına ilişkin </a:t>
            </a:r>
            <a:r>
              <a:rPr lang="tr-TR" b="1" dirty="0"/>
              <a:t>beyan ve ödeme işlemlerini Hazine ve Maliye Bakanlığı tarafından belirlenen esaslara göre yerine getirmekle,</a:t>
            </a:r>
          </a:p>
          <a:p>
            <a:pPr lvl="0"/>
            <a:r>
              <a:rPr lang="tr-TR" dirty="0"/>
              <a:t>Bu Yönetmelik kapsamında yer almayan bir ürünün ithalatı sırasında bu Yönetmeliğe tabi bir ürünün de ithalinin gerçekleştirilmesi halinde geri kazanım katılım paylarını ayrıca beyan etmek ve ödemekle, </a:t>
            </a:r>
            <a:endParaRPr lang="tr-TR" b="1" dirty="0"/>
          </a:p>
          <a:p>
            <a:r>
              <a:rPr lang="tr-TR" dirty="0"/>
              <a:t>Atık Yönetimi Yönetmeliği ile genişletilmiş üretici sorumluluğu kapsamında tanımlanmış olan ürün ve malzemelere yönelik yükümlülüklerini bu ürünlerin ilgili mevzuat uyarınca ayrıca yerine getirmekle,</a:t>
            </a:r>
          </a:p>
          <a:p>
            <a:endParaRPr lang="tr-TR" dirty="0"/>
          </a:p>
        </p:txBody>
      </p:sp>
      <p:sp>
        <p:nvSpPr>
          <p:cNvPr id="4" name="Slayt Numarası Yer Tutucusu 3">
            <a:extLst>
              <a:ext uri="{FF2B5EF4-FFF2-40B4-BE49-F238E27FC236}">
                <a16:creationId xmlns:a16="http://schemas.microsoft.com/office/drawing/2014/main" id="{B934C0FB-FD56-48B1-AFC2-90E6C5290E83}"/>
              </a:ext>
            </a:extLst>
          </p:cNvPr>
          <p:cNvSpPr>
            <a:spLocks noGrp="1"/>
          </p:cNvSpPr>
          <p:nvPr>
            <p:ph type="sldNum" sz="quarter" idx="12"/>
          </p:nvPr>
        </p:nvSpPr>
        <p:spPr/>
        <p:txBody>
          <a:bodyPr/>
          <a:lstStyle/>
          <a:p>
            <a:fld id="{5BADFCE9-6BD7-4E11-993B-2E6AC35B8E00}" type="slidenum">
              <a:rPr lang="tr-TR" smtClean="0"/>
              <a:t>25</a:t>
            </a:fld>
            <a:endParaRPr lang="tr-TR"/>
          </a:p>
        </p:txBody>
      </p:sp>
    </p:spTree>
    <p:extLst>
      <p:ext uri="{BB962C8B-B14F-4D97-AF65-F5344CB8AC3E}">
        <p14:creationId xmlns:p14="http://schemas.microsoft.com/office/powerpoint/2010/main" val="2533788407"/>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0286" y="376625"/>
            <a:ext cx="10517283" cy="1169053"/>
          </a:xfrm>
        </p:spPr>
        <p:txBody>
          <a:bodyPr/>
          <a:lstStyle/>
          <a:p>
            <a:r>
              <a:rPr lang="tr-TR" dirty="0"/>
              <a:t>BİLDİRİM VE BEYAN</a:t>
            </a:r>
            <a:br>
              <a:rPr lang="tr-TR" dirty="0"/>
            </a:br>
            <a:endParaRPr lang="tr-TR" dirty="0"/>
          </a:p>
        </p:txBody>
      </p:sp>
      <p:sp>
        <p:nvSpPr>
          <p:cNvPr id="3" name="İçerik Yer Tutucusu 2"/>
          <p:cNvSpPr>
            <a:spLocks noGrp="1"/>
          </p:cNvSpPr>
          <p:nvPr>
            <p:ph idx="1"/>
          </p:nvPr>
        </p:nvSpPr>
        <p:spPr>
          <a:xfrm>
            <a:off x="819150" y="1619250"/>
            <a:ext cx="10654169" cy="4486928"/>
          </a:xfrm>
        </p:spPr>
        <p:txBody>
          <a:bodyPr/>
          <a:lstStyle/>
          <a:p>
            <a:pPr marL="0" indent="0" algn="just">
              <a:buNone/>
            </a:pPr>
            <a:r>
              <a:rPr lang="tr-TR" sz="2800" dirty="0"/>
              <a:t>•</a:t>
            </a:r>
            <a:r>
              <a:rPr lang="tr-TR" sz="2600" dirty="0"/>
              <a:t>Piyasaya arz edilen ürünlere yönelik olarak piyasaya sürenler/ithalatçılar ve satış noktalarınca yapılacak beyanlarda, Hazine ve Maliye Bakanlığı tarafından belirlenen esaslara uyulur. </a:t>
            </a:r>
          </a:p>
          <a:p>
            <a:pPr marL="0" indent="0" algn="just">
              <a:buNone/>
            </a:pPr>
            <a:endParaRPr lang="tr-TR" sz="2600" dirty="0"/>
          </a:p>
          <a:p>
            <a:pPr marL="0" indent="0" algn="just">
              <a:buNone/>
            </a:pPr>
            <a:endParaRPr lang="tr-TR" sz="2800" dirty="0"/>
          </a:p>
          <a:p>
            <a:pPr marL="0" indent="0" algn="just">
              <a:buNone/>
            </a:pPr>
            <a:endParaRPr lang="tr-TR" sz="2800"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26</a:t>
            </a:fld>
            <a:endParaRPr lang="tr-TR"/>
          </a:p>
        </p:txBody>
      </p:sp>
    </p:spTree>
    <p:extLst>
      <p:ext uri="{BB962C8B-B14F-4D97-AF65-F5344CB8AC3E}">
        <p14:creationId xmlns:p14="http://schemas.microsoft.com/office/powerpoint/2010/main" val="1699626014"/>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619250" y="323850"/>
            <a:ext cx="10238317" cy="624262"/>
          </a:xfrm>
        </p:spPr>
        <p:txBody>
          <a:bodyPr/>
          <a:lstStyle/>
          <a:p>
            <a:r>
              <a:rPr lang="tr-TR" dirty="0"/>
              <a:t>GERİ KAZANIM KATILIM PAYI BEYANNAMESİ GENEL TEBLİĞİ</a:t>
            </a:r>
          </a:p>
        </p:txBody>
      </p:sp>
      <p:sp>
        <p:nvSpPr>
          <p:cNvPr id="3" name="İçerik Yer Tutucusu 2"/>
          <p:cNvSpPr>
            <a:spLocks noGrp="1"/>
          </p:cNvSpPr>
          <p:nvPr>
            <p:ph idx="1"/>
          </p:nvPr>
        </p:nvSpPr>
        <p:spPr>
          <a:xfrm>
            <a:off x="1009651" y="1409700"/>
            <a:ext cx="10687050" cy="4972050"/>
          </a:xfrm>
        </p:spPr>
        <p:txBody>
          <a:bodyPr/>
          <a:lstStyle/>
          <a:p>
            <a:pPr marL="0" indent="0">
              <a:buNone/>
            </a:pPr>
            <a:r>
              <a:rPr lang="tr-TR" sz="2600" dirty="0"/>
              <a:t>Hazine ve Maliye Bakanlığı (Gelir İdaresi Başkanlığı) tarafından;</a:t>
            </a:r>
          </a:p>
          <a:p>
            <a:pPr marL="0" indent="0">
              <a:buNone/>
            </a:pPr>
            <a:endParaRPr lang="tr-TR" sz="2600" dirty="0"/>
          </a:p>
          <a:p>
            <a:pPr marL="0" indent="0" algn="just">
              <a:buNone/>
            </a:pPr>
            <a:r>
              <a:rPr lang="tr-TR" sz="2600" dirty="0"/>
              <a:t>5/2/2020 tarih ve 31030 sayılı Resmi </a:t>
            </a:r>
            <a:r>
              <a:rPr lang="tr-TR" sz="2600" dirty="0" err="1"/>
              <a:t>Gazete’de</a:t>
            </a:r>
            <a:r>
              <a:rPr lang="tr-TR" sz="2600" dirty="0"/>
              <a:t> yayımlanan Geri Kazanım Katılım Payı Beyannamesi Genel Tebliği (Sıra No:1)’</a:t>
            </a:r>
            <a:r>
              <a:rPr lang="tr-TR" sz="2600" dirty="0" err="1"/>
              <a:t>nde</a:t>
            </a:r>
            <a:r>
              <a:rPr lang="tr-TR" sz="2600" dirty="0"/>
              <a:t> Değişiklik Yapılmasına Dair Tebliğ (Sıra No: 2) ile Çevre Kanununa ekli (1) sayılı listede yer alan plastik poşetler dışındaki diğer ürünler için ödenecek geri kazanım katılım payının beyanı ve tahsiline ilişkin usul ve esaslar belirlenmiştir.</a:t>
            </a:r>
          </a:p>
          <a:p>
            <a:pPr marL="0" indent="0">
              <a:buNone/>
            </a:pPr>
            <a:endParaRPr lang="tr-TR" sz="26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27</a:t>
            </a:fld>
            <a:endParaRPr lang="tr-TR"/>
          </a:p>
        </p:txBody>
      </p:sp>
    </p:spTree>
    <p:extLst>
      <p:ext uri="{BB962C8B-B14F-4D97-AF65-F5344CB8AC3E}">
        <p14:creationId xmlns:p14="http://schemas.microsoft.com/office/powerpoint/2010/main" val="3210401565"/>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9150" y="1885950"/>
            <a:ext cx="10529431" cy="4301908"/>
          </a:xfrm>
        </p:spPr>
        <p:txBody>
          <a:bodyPr/>
          <a:lstStyle/>
          <a:p>
            <a:pPr algn="just"/>
            <a:r>
              <a:rPr lang="tr-TR" sz="2600" dirty="0"/>
              <a:t>Piyasaya arz edilen ürünlere yönelik olarak piyasaya sürenler/ithalatçılar ve satış noktalarınca yapılacak bildirimlerde Bakanlıkça belirlenen usul ve esaslara uyulur. 	</a:t>
            </a:r>
          </a:p>
          <a:p>
            <a:pPr marL="0" indent="0">
              <a:buNone/>
            </a:pPr>
            <a:endParaRPr lang="tr-TR" sz="28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28</a:t>
            </a:fld>
            <a:endParaRPr lang="tr-TR"/>
          </a:p>
        </p:txBody>
      </p:sp>
      <p:sp>
        <p:nvSpPr>
          <p:cNvPr id="5" name="Başlık 4">
            <a:extLst>
              <a:ext uri="{FF2B5EF4-FFF2-40B4-BE49-F238E27FC236}">
                <a16:creationId xmlns:a16="http://schemas.microsoft.com/office/drawing/2014/main" id="{D5C4AD3A-586F-4559-AC9E-1B6C4476BC28}"/>
              </a:ext>
            </a:extLst>
          </p:cNvPr>
          <p:cNvSpPr>
            <a:spLocks noGrp="1"/>
          </p:cNvSpPr>
          <p:nvPr>
            <p:ph type="title"/>
          </p:nvPr>
        </p:nvSpPr>
        <p:spPr/>
        <p:txBody>
          <a:bodyPr/>
          <a:lstStyle/>
          <a:p>
            <a:r>
              <a:rPr lang="tr-TR" dirty="0"/>
              <a:t>BİLDİRİM VE BEYAN</a:t>
            </a:r>
          </a:p>
        </p:txBody>
      </p:sp>
    </p:spTree>
    <p:extLst>
      <p:ext uri="{BB962C8B-B14F-4D97-AF65-F5344CB8AC3E}">
        <p14:creationId xmlns:p14="http://schemas.microsoft.com/office/powerpoint/2010/main" val="3095397290"/>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292772"/>
            <a:ext cx="11658601" cy="5462042"/>
          </a:xfrm>
        </p:spPr>
        <p:txBody>
          <a:bodyPr/>
          <a:lstStyle/>
          <a:p>
            <a:pPr algn="just"/>
            <a:r>
              <a:rPr lang="tr-TR" sz="2500" dirty="0"/>
              <a:t>Sürekli bir çevre görevlisi istihdam eden veya çevre danışmanlık firmalarından çevre yönetimi hizmeti alan veya çevre yönetim birimi kurma zorunluluğu bulunan piyasaya süren işletmeler ile ödeyecekleri geri kazanım katılım payı miktarı 50.000 Türk Lirası’ndan fazla olan piyasaya süren işletmelerce bu Yönetmelik kapsamında yapılacak bildirim ve beyannamelerine esas veriler 2872 sayılı kapsamında tanımlanan çevre görevlisi tarafından incelenip onaylanır. </a:t>
            </a:r>
          </a:p>
          <a:p>
            <a:pPr marL="0" indent="0">
              <a:buNone/>
            </a:pPr>
            <a:endParaRPr lang="tr-TR" dirty="0"/>
          </a:p>
          <a:p>
            <a:pPr marL="0" indent="0">
              <a:buNone/>
            </a:pPr>
            <a:r>
              <a:rPr lang="tr-TR" b="1" dirty="0"/>
              <a:t>Çevre Görevlisi: </a:t>
            </a:r>
            <a:r>
              <a:rPr lang="tr-TR" dirty="0"/>
              <a:t>Piyasaya süren/ithalatçı ve satış noktalarının gerçek/tüzel kişilikleri adına geri kazanım katılım payı uygulamasına tabi ürün ve eşyaların tespitini, beyana esas miktarlarının muhasebe sorumlusunca belirlenmesini; çevre mevzuatı kapsamındaki bildirimlerin, beyan ve beyannamelerin belirtilen formatta, zamanında ve eksiksiz olarak hazırlanarak ilgili idarelere sunulmasını sağlayan, kontrol eden, izleyen ve raporlayan Çevre Kanunu'nun Ek Madde 2'sinde belirtilen görevliler/çevre yönetim birimlerindeki görevlilerdir.</a:t>
            </a:r>
          </a:p>
          <a:p>
            <a:pPr marL="0" indent="0">
              <a:buNone/>
            </a:pP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5BADFCE9-6BD7-4E11-993B-2E6AC35B8E00}" type="slidenum">
              <a:rPr lang="tr-TR" smtClean="0"/>
              <a:t>29</a:t>
            </a:fld>
            <a:endParaRPr lang="tr-TR"/>
          </a:p>
        </p:txBody>
      </p:sp>
      <p:sp>
        <p:nvSpPr>
          <p:cNvPr id="5" name="Unvan 1">
            <a:extLst>
              <a:ext uri="{FF2B5EF4-FFF2-40B4-BE49-F238E27FC236}">
                <a16:creationId xmlns:a16="http://schemas.microsoft.com/office/drawing/2014/main" id="{08DFF266-1A31-4CFC-A396-1661BAD83B9C}"/>
              </a:ext>
            </a:extLst>
          </p:cNvPr>
          <p:cNvSpPr txBox="1">
            <a:spLocks/>
          </p:cNvSpPr>
          <p:nvPr/>
        </p:nvSpPr>
        <p:spPr bwMode="auto">
          <a:xfrm>
            <a:off x="1581160" y="239154"/>
            <a:ext cx="10392022" cy="774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kern="1200">
                <a:solidFill>
                  <a:schemeClr val="tx1"/>
                </a:solidFill>
                <a:latin typeface="Calibri"/>
                <a:ea typeface="+mj-ea"/>
                <a:cs typeface="Calibri"/>
              </a:defRPr>
            </a:lvl1pPr>
            <a:lvl2pPr algn="l" rtl="0" eaLnBrk="1" fontAlgn="base" hangingPunct="1">
              <a:spcBef>
                <a:spcPct val="0"/>
              </a:spcBef>
              <a:spcAft>
                <a:spcPct val="0"/>
              </a:spcAft>
              <a:defRPr sz="4000" b="1">
                <a:solidFill>
                  <a:schemeClr val="tx2"/>
                </a:solidFill>
                <a:latin typeface="Calibri" pitchFamily="34" charset="0"/>
              </a:defRPr>
            </a:lvl2pPr>
            <a:lvl3pPr algn="l" rtl="0" eaLnBrk="1" fontAlgn="base" hangingPunct="1">
              <a:spcBef>
                <a:spcPct val="0"/>
              </a:spcBef>
              <a:spcAft>
                <a:spcPct val="0"/>
              </a:spcAft>
              <a:defRPr sz="4000" b="1">
                <a:solidFill>
                  <a:schemeClr val="tx2"/>
                </a:solidFill>
                <a:latin typeface="Calibri" pitchFamily="34" charset="0"/>
              </a:defRPr>
            </a:lvl3pPr>
            <a:lvl4pPr algn="l" rtl="0" eaLnBrk="1" fontAlgn="base" hangingPunct="1">
              <a:spcBef>
                <a:spcPct val="0"/>
              </a:spcBef>
              <a:spcAft>
                <a:spcPct val="0"/>
              </a:spcAft>
              <a:defRPr sz="4000" b="1">
                <a:solidFill>
                  <a:schemeClr val="tx2"/>
                </a:solidFill>
                <a:latin typeface="Calibri" pitchFamily="34" charset="0"/>
              </a:defRPr>
            </a:lvl4pPr>
            <a:lvl5pPr algn="l" rtl="0" eaLnBrk="1" fontAlgn="base" hangingPunct="1">
              <a:spcBef>
                <a:spcPct val="0"/>
              </a:spcBef>
              <a:spcAft>
                <a:spcPct val="0"/>
              </a:spcAft>
              <a:defRPr sz="4000" b="1">
                <a:solidFill>
                  <a:schemeClr val="tx2"/>
                </a:solidFill>
                <a:latin typeface="Calibri" pitchFamily="34" charset="0"/>
              </a:defRPr>
            </a:lvl5pPr>
            <a:lvl6pPr marL="609585" algn="l" rtl="0" eaLnBrk="1" fontAlgn="base" hangingPunct="1">
              <a:spcBef>
                <a:spcPct val="0"/>
              </a:spcBef>
              <a:spcAft>
                <a:spcPct val="0"/>
              </a:spcAft>
              <a:defRPr sz="4000" b="1">
                <a:solidFill>
                  <a:schemeClr val="tx2"/>
                </a:solidFill>
                <a:latin typeface="Calibri" pitchFamily="34" charset="0"/>
              </a:defRPr>
            </a:lvl6pPr>
            <a:lvl7pPr marL="1219170" algn="l" rtl="0" eaLnBrk="1" fontAlgn="base" hangingPunct="1">
              <a:spcBef>
                <a:spcPct val="0"/>
              </a:spcBef>
              <a:spcAft>
                <a:spcPct val="0"/>
              </a:spcAft>
              <a:defRPr sz="4000" b="1">
                <a:solidFill>
                  <a:schemeClr val="tx2"/>
                </a:solidFill>
                <a:latin typeface="Calibri" pitchFamily="34" charset="0"/>
              </a:defRPr>
            </a:lvl7pPr>
            <a:lvl8pPr marL="1828754" algn="l" rtl="0" eaLnBrk="1" fontAlgn="base" hangingPunct="1">
              <a:spcBef>
                <a:spcPct val="0"/>
              </a:spcBef>
              <a:spcAft>
                <a:spcPct val="0"/>
              </a:spcAft>
              <a:defRPr sz="4000" b="1">
                <a:solidFill>
                  <a:schemeClr val="tx2"/>
                </a:solidFill>
                <a:latin typeface="Calibri" pitchFamily="34" charset="0"/>
              </a:defRPr>
            </a:lvl8pPr>
            <a:lvl9pPr marL="2438339" algn="l" rtl="0" eaLnBrk="1" fontAlgn="base" hangingPunct="1">
              <a:spcBef>
                <a:spcPct val="0"/>
              </a:spcBef>
              <a:spcAft>
                <a:spcPct val="0"/>
              </a:spcAft>
              <a:defRPr sz="4000" b="1">
                <a:solidFill>
                  <a:schemeClr val="tx2"/>
                </a:solidFill>
                <a:latin typeface="Calibri" pitchFamily="34" charset="0"/>
              </a:defRPr>
            </a:lvl9pPr>
          </a:lstStyle>
          <a:p>
            <a:pPr marL="0" indent="0">
              <a:buNone/>
            </a:pPr>
            <a:r>
              <a:rPr lang="tr-TR" dirty="0"/>
              <a:t>BİLDİRİM VE BEYANLARIN DOĞRULUĞU VE KAYITLARI </a:t>
            </a:r>
            <a:endParaRPr lang="tr-TR" dirty="0">
              <a:cs typeface="Times New Roman" pitchFamily="18" charset="0"/>
            </a:endParaRPr>
          </a:p>
        </p:txBody>
      </p:sp>
    </p:spTree>
    <p:extLst>
      <p:ext uri="{BB962C8B-B14F-4D97-AF65-F5344CB8AC3E}">
        <p14:creationId xmlns:p14="http://schemas.microsoft.com/office/powerpoint/2010/main" val="239636621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63287" y="532015"/>
            <a:ext cx="10415848" cy="593524"/>
          </a:xfrm>
        </p:spPr>
        <p:txBody>
          <a:bodyPr/>
          <a:lstStyle/>
          <a:p>
            <a:r>
              <a:rPr lang="tr-TR" dirty="0"/>
              <a:t>GERİ KAZANIM KATILIM PAYINA İLİŞKİN YÖNETMELİK</a:t>
            </a:r>
          </a:p>
        </p:txBody>
      </p:sp>
      <p:sp>
        <p:nvSpPr>
          <p:cNvPr id="3" name="İçerik Yer Tutucusu 2"/>
          <p:cNvSpPr>
            <a:spLocks noGrp="1"/>
          </p:cNvSpPr>
          <p:nvPr>
            <p:ph idx="1"/>
          </p:nvPr>
        </p:nvSpPr>
        <p:spPr>
          <a:xfrm>
            <a:off x="977031" y="1447800"/>
            <a:ext cx="10133556" cy="4401856"/>
          </a:xfrm>
        </p:spPr>
        <p:txBody>
          <a:bodyPr/>
          <a:lstStyle/>
          <a:p>
            <a:pPr marL="0" indent="0" algn="just">
              <a:buNone/>
            </a:pPr>
            <a:r>
              <a:rPr lang="tr-TR" sz="2600" dirty="0"/>
              <a:t>Çevre Kanunu’na eklenen geri kazanım katılım payı başlıklı Ek Madde 11’de “</a:t>
            </a:r>
            <a:r>
              <a:rPr lang="tr-TR" sz="2600" b="1" dirty="0"/>
              <a:t>Yurt içinde piyasaya arz edilen bu Kanunun ek-1 sayılı listesinde yer alan ürünlerden poşetler için satış noktalarından, diğer ürünler için piyasaya süren/ithalatçılardan bu listede belirtilen tutarda geri kazanım katılım payı tahsil edilir</a:t>
            </a:r>
            <a:r>
              <a:rPr lang="tr-TR" sz="2600" dirty="0"/>
              <a:t>…” hükmü yer almaktadır.</a:t>
            </a:r>
          </a:p>
          <a:p>
            <a:pPr marL="0" indent="0" algn="just">
              <a:buNone/>
            </a:pPr>
            <a:endParaRPr lang="tr-TR" sz="2600" dirty="0"/>
          </a:p>
          <a:p>
            <a:pPr marL="0" indent="0" algn="just">
              <a:buNone/>
            </a:pPr>
            <a:r>
              <a:rPr lang="tr-TR" sz="2600" dirty="0"/>
              <a:t>Bu doğrultuda, yurt içinde piyasaya arz edilen Çevre Kanunu ek-1 sayılı listesinde yer alan ürünlerden alınacak geri kazanım paylarının tahsiline ilişkin hususların tespitine yönelik Bakanlığımızca </a:t>
            </a:r>
            <a:r>
              <a:rPr lang="tr-TR" sz="2600" b="1" dirty="0"/>
              <a:t>«</a:t>
            </a:r>
            <a:r>
              <a:rPr lang="tr-TR" sz="2600" b="1" i="1" dirty="0"/>
              <a:t>Geri Kazanım Katılım Payına İlişkin Yönetmelik» </a:t>
            </a:r>
            <a:r>
              <a:rPr lang="tr-TR" sz="2600" dirty="0"/>
              <a:t>hazırlanmıştır. </a:t>
            </a:r>
          </a:p>
        </p:txBody>
      </p:sp>
      <p:sp>
        <p:nvSpPr>
          <p:cNvPr id="4" name="Slayt Numarası Yer Tutucusu 3"/>
          <p:cNvSpPr>
            <a:spLocks noGrp="1"/>
          </p:cNvSpPr>
          <p:nvPr>
            <p:ph type="sldNum" sz="quarter" idx="12"/>
          </p:nvPr>
        </p:nvSpPr>
        <p:spPr/>
        <p:txBody>
          <a:bodyPr/>
          <a:lstStyle/>
          <a:p>
            <a:fld id="{5BADFCE9-6BD7-4E11-993B-2E6AC35B8E00}" type="slidenum">
              <a:rPr lang="tr-TR" smtClean="0"/>
              <a:t>3</a:t>
            </a:fld>
            <a:endParaRPr lang="tr-TR"/>
          </a:p>
        </p:txBody>
      </p:sp>
    </p:spTree>
    <p:extLst>
      <p:ext uri="{BB962C8B-B14F-4D97-AF65-F5344CB8AC3E}">
        <p14:creationId xmlns:p14="http://schemas.microsoft.com/office/powerpoint/2010/main" val="3073373881"/>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06E78E-1600-4069-BCA2-C1DBE9EC327A}"/>
              </a:ext>
            </a:extLst>
          </p:cNvPr>
          <p:cNvSpPr>
            <a:spLocks noGrp="1"/>
          </p:cNvSpPr>
          <p:nvPr>
            <p:ph type="title"/>
          </p:nvPr>
        </p:nvSpPr>
        <p:spPr>
          <a:xfrm>
            <a:off x="1343607" y="438076"/>
            <a:ext cx="10513959" cy="687463"/>
          </a:xfrm>
        </p:spPr>
        <p:txBody>
          <a:bodyPr/>
          <a:lstStyle/>
          <a:p>
            <a:r>
              <a:rPr lang="tr-TR" dirty="0"/>
              <a:t>BİLDİRİM VE BEYANLARIN DOĞRULUĞU VE KAYITLARI </a:t>
            </a:r>
            <a:br>
              <a:rPr lang="tr-TR" dirty="0">
                <a:cs typeface="Times New Roman" pitchFamily="18" charset="0"/>
              </a:rPr>
            </a:br>
            <a:endParaRPr lang="tr-TR" dirty="0"/>
          </a:p>
        </p:txBody>
      </p:sp>
      <p:sp>
        <p:nvSpPr>
          <p:cNvPr id="3" name="İçerik Yer Tutucusu 2">
            <a:extLst>
              <a:ext uri="{FF2B5EF4-FFF2-40B4-BE49-F238E27FC236}">
                <a16:creationId xmlns:a16="http://schemas.microsoft.com/office/drawing/2014/main" id="{DE255E2C-5E9A-4854-BF0B-7220C1535F74}"/>
              </a:ext>
            </a:extLst>
          </p:cNvPr>
          <p:cNvSpPr>
            <a:spLocks noGrp="1"/>
          </p:cNvSpPr>
          <p:nvPr>
            <p:ph idx="1"/>
          </p:nvPr>
        </p:nvSpPr>
        <p:spPr/>
        <p:txBody>
          <a:bodyPr/>
          <a:lstStyle/>
          <a:p>
            <a:r>
              <a:rPr lang="tr-TR" dirty="0"/>
              <a:t>Sürekli bir çevre görevlisi istihdam eden veya çevre danışmanlık firmalarından çevre yönetimi hizmeti alan veya çevre yönetim birimi kurma zorunluluğu bulunan piyasaya süren işletmeler (ithalatçılar ve satış noktaları dahil) ile ödeyecekleri geri kazanım katılım payı miktarı (Hazine ve Maliye Bakanlığınca belirlenen beyan döneminde oluşan) 50.000 Türk Lirası'ndan fazla olan piyasaya süren işletmeler (ithalatçılar ve satış noktaları dahil), Geri Kazanım Katılım Payına İlişkin Yönetmelik kapsamında yer alan tüm bildirim ve beyanların (iade ve</a:t>
            </a:r>
            <a:r>
              <a:rPr lang="tr-TR" b="1" dirty="0"/>
              <a:t> </a:t>
            </a:r>
            <a:r>
              <a:rPr lang="tr-TR" dirty="0"/>
              <a:t>mahsuplaşmaya esas işlemler dahil) muhasebe sorumlusu ve çevre görevlisi tarafından incelenip onaylanmasını sağlamakla yükümlüdürler. Bu durum piyasaya süren/ithalatçının yükümlülüğünü ortadan kaldırmaz.</a:t>
            </a:r>
          </a:p>
          <a:p>
            <a:endParaRPr lang="tr-TR" dirty="0"/>
          </a:p>
        </p:txBody>
      </p:sp>
      <p:sp>
        <p:nvSpPr>
          <p:cNvPr id="4" name="Slayt Numarası Yer Tutucusu 3">
            <a:extLst>
              <a:ext uri="{FF2B5EF4-FFF2-40B4-BE49-F238E27FC236}">
                <a16:creationId xmlns:a16="http://schemas.microsoft.com/office/drawing/2014/main" id="{5F061F46-1E7D-4C49-B1C4-3DECF7898404}"/>
              </a:ext>
            </a:extLst>
          </p:cNvPr>
          <p:cNvSpPr>
            <a:spLocks noGrp="1"/>
          </p:cNvSpPr>
          <p:nvPr>
            <p:ph type="sldNum" sz="quarter" idx="12"/>
          </p:nvPr>
        </p:nvSpPr>
        <p:spPr/>
        <p:txBody>
          <a:bodyPr/>
          <a:lstStyle/>
          <a:p>
            <a:fld id="{5BADFCE9-6BD7-4E11-993B-2E6AC35B8E00}" type="slidenum">
              <a:rPr lang="tr-TR" smtClean="0"/>
              <a:t>30</a:t>
            </a:fld>
            <a:endParaRPr lang="tr-TR"/>
          </a:p>
        </p:txBody>
      </p:sp>
    </p:spTree>
    <p:extLst>
      <p:ext uri="{BB962C8B-B14F-4D97-AF65-F5344CB8AC3E}">
        <p14:creationId xmlns:p14="http://schemas.microsoft.com/office/powerpoint/2010/main" val="3573812566"/>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7BAC26-3DE3-47D7-8629-2EA78ADD2E60}"/>
              </a:ext>
            </a:extLst>
          </p:cNvPr>
          <p:cNvSpPr>
            <a:spLocks noGrp="1"/>
          </p:cNvSpPr>
          <p:nvPr>
            <p:ph type="title"/>
          </p:nvPr>
        </p:nvSpPr>
        <p:spPr>
          <a:xfrm>
            <a:off x="1270035" y="476249"/>
            <a:ext cx="10513959" cy="687463"/>
          </a:xfrm>
        </p:spPr>
        <p:txBody>
          <a:bodyPr/>
          <a:lstStyle/>
          <a:p>
            <a:r>
              <a:rPr lang="tr-TR" dirty="0"/>
              <a:t>BİLDİRİM VE BEYANLARIN DOĞRULUĞU VE KAYITLARI </a:t>
            </a:r>
            <a:br>
              <a:rPr lang="tr-TR" dirty="0">
                <a:cs typeface="Times New Roman" pitchFamily="18" charset="0"/>
              </a:rPr>
            </a:br>
            <a:endParaRPr lang="tr-TR" dirty="0"/>
          </a:p>
        </p:txBody>
      </p:sp>
      <p:sp>
        <p:nvSpPr>
          <p:cNvPr id="3" name="İçerik Yer Tutucusu 2">
            <a:extLst>
              <a:ext uri="{FF2B5EF4-FFF2-40B4-BE49-F238E27FC236}">
                <a16:creationId xmlns:a16="http://schemas.microsoft.com/office/drawing/2014/main" id="{A84FF9C7-B8CD-4B18-B709-AB9957EDDD93}"/>
              </a:ext>
            </a:extLst>
          </p:cNvPr>
          <p:cNvSpPr>
            <a:spLocks noGrp="1"/>
          </p:cNvSpPr>
          <p:nvPr>
            <p:ph idx="1"/>
          </p:nvPr>
        </p:nvSpPr>
        <p:spPr/>
        <p:txBody>
          <a:bodyPr/>
          <a:lstStyle/>
          <a:p>
            <a:r>
              <a:rPr lang="tr-TR" b="1" dirty="0"/>
              <a:t>Muhasebe Sorumlusu: </a:t>
            </a:r>
            <a:r>
              <a:rPr lang="tr-TR" dirty="0"/>
              <a:t>Makbuz, fatura, irsaliye vb. belgelerin kayıtlarından ve genel muhasebe ile ilgili işlemlerin mevzuata, muhasebe usul ve yönetmeliklerine uygun olarak yerine getirilmesinde piyasaya süren/ithalatçı ve satış noktalarının gerçek/tüzel kişilikleri adına organ veya temsilcilik görevini yapan veya bu görevi üstlenen kişilerdir.</a:t>
            </a:r>
          </a:p>
          <a:p>
            <a:r>
              <a:rPr lang="tr-TR" dirty="0"/>
              <a:t>Piyasaya süren/ithalatçılar, Geri Kazanım Katılım Payına İlişkin Yönetmelik kapsamında yapılacak olan tüm bildirim ve beyanlarını (iade ve mahsuplaşmaya esas işlemler dahil) görevlendirdikleri muhasebe sorumlularına ilgili belgeler (alış, satış, devir, bağış </a:t>
            </a:r>
            <a:r>
              <a:rPr lang="tr-TR" dirty="0" err="1"/>
              <a:t>vb</a:t>
            </a:r>
            <a:r>
              <a:rPr lang="tr-TR" dirty="0"/>
              <a:t> teslim belgeleri, bütçe raporları, vergi beyanları gibi) üzerinden inceletmek ve doğruluğunu görevleri kapsamında onaylatmakla yükümlüdürler.</a:t>
            </a:r>
          </a:p>
          <a:p>
            <a:endParaRPr lang="tr-TR" dirty="0"/>
          </a:p>
        </p:txBody>
      </p:sp>
      <p:sp>
        <p:nvSpPr>
          <p:cNvPr id="4" name="Slayt Numarası Yer Tutucusu 3">
            <a:extLst>
              <a:ext uri="{FF2B5EF4-FFF2-40B4-BE49-F238E27FC236}">
                <a16:creationId xmlns:a16="http://schemas.microsoft.com/office/drawing/2014/main" id="{4E2403DA-913C-4F48-BFEB-7EB9E4AD55E1}"/>
              </a:ext>
            </a:extLst>
          </p:cNvPr>
          <p:cNvSpPr>
            <a:spLocks noGrp="1"/>
          </p:cNvSpPr>
          <p:nvPr>
            <p:ph type="sldNum" sz="quarter" idx="12"/>
          </p:nvPr>
        </p:nvSpPr>
        <p:spPr/>
        <p:txBody>
          <a:bodyPr/>
          <a:lstStyle/>
          <a:p>
            <a:fld id="{5BADFCE9-6BD7-4E11-993B-2E6AC35B8E00}" type="slidenum">
              <a:rPr lang="tr-TR" smtClean="0"/>
              <a:t>31</a:t>
            </a:fld>
            <a:endParaRPr lang="tr-TR"/>
          </a:p>
        </p:txBody>
      </p:sp>
    </p:spTree>
    <p:extLst>
      <p:ext uri="{BB962C8B-B14F-4D97-AF65-F5344CB8AC3E}">
        <p14:creationId xmlns:p14="http://schemas.microsoft.com/office/powerpoint/2010/main" val="357174303"/>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485900"/>
            <a:ext cx="10915650" cy="4895850"/>
          </a:xfrm>
        </p:spPr>
        <p:txBody>
          <a:bodyPr/>
          <a:lstStyle/>
          <a:p>
            <a:pPr algn="just"/>
            <a:r>
              <a:rPr lang="tr-TR" sz="2600" dirty="0"/>
              <a:t>Bakanlıkça gerekli görülmesi halinde; piyasaya sürenler/ithalatçılar ve satış noktaları bu Yönetmelik kapsamındaki bildirimlerinin ve beyannamelerinin ayrı ayrı veya birlikte karşılaştırmalı olarak yeminli mali müşavirlere inceletilmesi ve/veya doğrulatılmasını sağlamak veya bağımsız denetim kuruluşlarına inceletilmesini sağlamak ve inceleme/sonuç/değerlendirme raporlarını Bakanlığa sunmak zorundadırlar. 	</a:t>
            </a:r>
          </a:p>
          <a:p>
            <a:pPr marL="0" indent="0" algn="just">
              <a:buNone/>
            </a:pPr>
            <a:endParaRPr lang="tr-TR" sz="2600" dirty="0"/>
          </a:p>
          <a:p>
            <a:pPr algn="just"/>
            <a:r>
              <a:rPr lang="tr-TR" sz="2600" dirty="0"/>
              <a:t>Bu Yönetmelik kapsamında yürütülen iş ve işlemlere yönelik veriler en az beş yıl süreyle muhafaza edilir. 	</a:t>
            </a:r>
          </a:p>
          <a:p>
            <a:pPr marL="0" indent="0" algn="just">
              <a:buNone/>
            </a:pPr>
            <a:endParaRPr lang="tr-TR" sz="2600" dirty="0"/>
          </a:p>
          <a:p>
            <a:pPr algn="just"/>
            <a:endParaRPr lang="tr-TR" sz="26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32</a:t>
            </a:fld>
            <a:endParaRPr lang="tr-TR"/>
          </a:p>
        </p:txBody>
      </p:sp>
      <p:sp>
        <p:nvSpPr>
          <p:cNvPr id="7" name="Unvan 1">
            <a:extLst>
              <a:ext uri="{FF2B5EF4-FFF2-40B4-BE49-F238E27FC236}">
                <a16:creationId xmlns:a16="http://schemas.microsoft.com/office/drawing/2014/main" id="{D2E80857-3A1E-4D37-B61B-4309E6F0959A}"/>
              </a:ext>
            </a:extLst>
          </p:cNvPr>
          <p:cNvSpPr txBox="1">
            <a:spLocks/>
          </p:cNvSpPr>
          <p:nvPr/>
        </p:nvSpPr>
        <p:spPr bwMode="auto">
          <a:xfrm>
            <a:off x="1465547" y="288687"/>
            <a:ext cx="10392022" cy="774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kern="1200">
                <a:solidFill>
                  <a:schemeClr val="tx1"/>
                </a:solidFill>
                <a:latin typeface="Calibri"/>
                <a:ea typeface="+mj-ea"/>
                <a:cs typeface="Calibri"/>
              </a:defRPr>
            </a:lvl1pPr>
            <a:lvl2pPr algn="l" rtl="0" eaLnBrk="1" fontAlgn="base" hangingPunct="1">
              <a:spcBef>
                <a:spcPct val="0"/>
              </a:spcBef>
              <a:spcAft>
                <a:spcPct val="0"/>
              </a:spcAft>
              <a:defRPr sz="4000" b="1">
                <a:solidFill>
                  <a:schemeClr val="tx2"/>
                </a:solidFill>
                <a:latin typeface="Calibri" pitchFamily="34" charset="0"/>
              </a:defRPr>
            </a:lvl2pPr>
            <a:lvl3pPr algn="l" rtl="0" eaLnBrk="1" fontAlgn="base" hangingPunct="1">
              <a:spcBef>
                <a:spcPct val="0"/>
              </a:spcBef>
              <a:spcAft>
                <a:spcPct val="0"/>
              </a:spcAft>
              <a:defRPr sz="4000" b="1">
                <a:solidFill>
                  <a:schemeClr val="tx2"/>
                </a:solidFill>
                <a:latin typeface="Calibri" pitchFamily="34" charset="0"/>
              </a:defRPr>
            </a:lvl3pPr>
            <a:lvl4pPr algn="l" rtl="0" eaLnBrk="1" fontAlgn="base" hangingPunct="1">
              <a:spcBef>
                <a:spcPct val="0"/>
              </a:spcBef>
              <a:spcAft>
                <a:spcPct val="0"/>
              </a:spcAft>
              <a:defRPr sz="4000" b="1">
                <a:solidFill>
                  <a:schemeClr val="tx2"/>
                </a:solidFill>
                <a:latin typeface="Calibri" pitchFamily="34" charset="0"/>
              </a:defRPr>
            </a:lvl4pPr>
            <a:lvl5pPr algn="l" rtl="0" eaLnBrk="1" fontAlgn="base" hangingPunct="1">
              <a:spcBef>
                <a:spcPct val="0"/>
              </a:spcBef>
              <a:spcAft>
                <a:spcPct val="0"/>
              </a:spcAft>
              <a:defRPr sz="4000" b="1">
                <a:solidFill>
                  <a:schemeClr val="tx2"/>
                </a:solidFill>
                <a:latin typeface="Calibri" pitchFamily="34" charset="0"/>
              </a:defRPr>
            </a:lvl5pPr>
            <a:lvl6pPr marL="609585" algn="l" rtl="0" eaLnBrk="1" fontAlgn="base" hangingPunct="1">
              <a:spcBef>
                <a:spcPct val="0"/>
              </a:spcBef>
              <a:spcAft>
                <a:spcPct val="0"/>
              </a:spcAft>
              <a:defRPr sz="4000" b="1">
                <a:solidFill>
                  <a:schemeClr val="tx2"/>
                </a:solidFill>
                <a:latin typeface="Calibri" pitchFamily="34" charset="0"/>
              </a:defRPr>
            </a:lvl6pPr>
            <a:lvl7pPr marL="1219170" algn="l" rtl="0" eaLnBrk="1" fontAlgn="base" hangingPunct="1">
              <a:spcBef>
                <a:spcPct val="0"/>
              </a:spcBef>
              <a:spcAft>
                <a:spcPct val="0"/>
              </a:spcAft>
              <a:defRPr sz="4000" b="1">
                <a:solidFill>
                  <a:schemeClr val="tx2"/>
                </a:solidFill>
                <a:latin typeface="Calibri" pitchFamily="34" charset="0"/>
              </a:defRPr>
            </a:lvl7pPr>
            <a:lvl8pPr marL="1828754" algn="l" rtl="0" eaLnBrk="1" fontAlgn="base" hangingPunct="1">
              <a:spcBef>
                <a:spcPct val="0"/>
              </a:spcBef>
              <a:spcAft>
                <a:spcPct val="0"/>
              </a:spcAft>
              <a:defRPr sz="4000" b="1">
                <a:solidFill>
                  <a:schemeClr val="tx2"/>
                </a:solidFill>
                <a:latin typeface="Calibri" pitchFamily="34" charset="0"/>
              </a:defRPr>
            </a:lvl8pPr>
            <a:lvl9pPr marL="2438339" algn="l" rtl="0" eaLnBrk="1" fontAlgn="base" hangingPunct="1">
              <a:spcBef>
                <a:spcPct val="0"/>
              </a:spcBef>
              <a:spcAft>
                <a:spcPct val="0"/>
              </a:spcAft>
              <a:defRPr sz="4000" b="1">
                <a:solidFill>
                  <a:schemeClr val="tx2"/>
                </a:solidFill>
                <a:latin typeface="Calibri" pitchFamily="34" charset="0"/>
              </a:defRPr>
            </a:lvl9pPr>
          </a:lstStyle>
          <a:p>
            <a:pPr marL="0" indent="0">
              <a:buNone/>
            </a:pPr>
            <a:r>
              <a:rPr lang="tr-TR" dirty="0"/>
              <a:t>BİLDİRİM VE BEYANLARIN DOĞRULUĞU VE KAYITLARI </a:t>
            </a:r>
            <a:endParaRPr lang="tr-TR" dirty="0">
              <a:cs typeface="Times New Roman" pitchFamily="18" charset="0"/>
            </a:endParaRPr>
          </a:p>
        </p:txBody>
      </p:sp>
    </p:spTree>
    <p:extLst>
      <p:ext uri="{BB962C8B-B14F-4D97-AF65-F5344CB8AC3E}">
        <p14:creationId xmlns:p14="http://schemas.microsoft.com/office/powerpoint/2010/main" val="3689659016"/>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95905" y="293431"/>
            <a:ext cx="10314517" cy="986579"/>
          </a:xfrm>
        </p:spPr>
        <p:txBody>
          <a:bodyPr/>
          <a:lstStyle/>
          <a:p>
            <a:br>
              <a:rPr lang="tr-TR" dirty="0"/>
            </a:br>
            <a:r>
              <a:rPr lang="tr-TR" dirty="0"/>
              <a:t>MAHSUPLAŞMA</a:t>
            </a:r>
            <a:br>
              <a:rPr lang="tr-TR" dirty="0"/>
            </a:br>
            <a:br>
              <a:rPr lang="tr-TR" dirty="0"/>
            </a:br>
            <a:endParaRPr lang="tr-TR" dirty="0"/>
          </a:p>
        </p:txBody>
      </p:sp>
      <p:sp>
        <p:nvSpPr>
          <p:cNvPr id="3" name="İçerik Yer Tutucusu 2"/>
          <p:cNvSpPr>
            <a:spLocks noGrp="1"/>
          </p:cNvSpPr>
          <p:nvPr>
            <p:ph idx="1"/>
          </p:nvPr>
        </p:nvSpPr>
        <p:spPr>
          <a:xfrm>
            <a:off x="801666" y="1089765"/>
            <a:ext cx="10822487" cy="4872624"/>
          </a:xfrm>
        </p:spPr>
        <p:txBody>
          <a:bodyPr/>
          <a:lstStyle/>
          <a:p>
            <a:pPr algn="just"/>
            <a:r>
              <a:rPr lang="tr-TR" sz="2800" dirty="0"/>
              <a:t>Mahsuplaşma işlemleri Hazine ve Maliye Bakanlığı tarafından belirlenen usul ve esaslara göre beyanname üzerinden gerçekleştirilir. </a:t>
            </a:r>
          </a:p>
          <a:p>
            <a:pPr algn="just"/>
            <a:r>
              <a:rPr lang="tr-TR" sz="2800" b="1" dirty="0"/>
              <a:t>İade işlemine konu edilen ürünler için mahsuplaşmaya esas bedel olarak ürünün piyasaya arz edildiği tarihte uygulanan geri kazanım katılım payı esas alınır. </a:t>
            </a:r>
          </a:p>
          <a:p>
            <a:pPr algn="just"/>
            <a:r>
              <a:rPr lang="tr-TR" sz="2800" dirty="0"/>
              <a:t>İadeye esas olan geri kazanım katılım payı tutarı, plastik poşetler için oluşan geri kazanım katılım payı tutarı hariç olmak üzere cari dönem beyanıyla oluşan toplam geri kazanım katılım payı tutarından mahsup edilir. </a:t>
            </a:r>
          </a:p>
        </p:txBody>
      </p:sp>
      <p:sp>
        <p:nvSpPr>
          <p:cNvPr id="4" name="Slayt Numarası Yer Tutucusu 3"/>
          <p:cNvSpPr>
            <a:spLocks noGrp="1"/>
          </p:cNvSpPr>
          <p:nvPr>
            <p:ph type="sldNum" sz="quarter" idx="12"/>
          </p:nvPr>
        </p:nvSpPr>
        <p:spPr/>
        <p:txBody>
          <a:bodyPr/>
          <a:lstStyle/>
          <a:p>
            <a:fld id="{5BADFCE9-6BD7-4E11-993B-2E6AC35B8E00}" type="slidenum">
              <a:rPr lang="tr-TR" smtClean="0"/>
              <a:t>33</a:t>
            </a:fld>
            <a:endParaRPr lang="tr-TR"/>
          </a:p>
        </p:txBody>
      </p:sp>
    </p:spTree>
    <p:extLst>
      <p:ext uri="{BB962C8B-B14F-4D97-AF65-F5344CB8AC3E}">
        <p14:creationId xmlns:p14="http://schemas.microsoft.com/office/powerpoint/2010/main" val="1553550948"/>
      </p:ext>
    </p:extLst>
  </p:cSld>
  <p:clrMapOvr>
    <a:masterClrMapping/>
  </p:clrMapOvr>
  <p:transition spd="slow">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6197" y="1152395"/>
            <a:ext cx="11281370" cy="5451606"/>
          </a:xfrm>
        </p:spPr>
        <p:txBody>
          <a:bodyPr/>
          <a:lstStyle/>
          <a:p>
            <a:pPr algn="just"/>
            <a:r>
              <a:rPr lang="tr-TR" sz="2800" dirty="0"/>
              <a:t>İadeye esas olan geri kazanım katılım payı tutarının cari dönem beyanıyla oluşan geri kazanım katılım payı tutarından fazla olması halinde mahsup edilemeyen tutar gelecek dönem beyanlarıyla oluşacak geri kazanım katılım payı tutarından/tutarlarından mahsup edilmek üzere devredilir. </a:t>
            </a:r>
          </a:p>
          <a:p>
            <a:pPr algn="just"/>
            <a:r>
              <a:rPr lang="tr-TR" sz="2800" b="1" dirty="0"/>
              <a:t>Mahsuplaşmaya esas iade işlemleri, bu Yönetmeliğin yürürlüğe girdiği tarihten itibaren yurt içinde piyasaya sürülen ve geri kazanım katılım payı alınan ürünler için geçerlidir. Plastik poşetlere yönelik iade ve mahsuplaşma işlemleri gerçekleştirilmez. </a:t>
            </a:r>
          </a:p>
          <a:p>
            <a:pPr algn="just"/>
            <a:r>
              <a:rPr lang="tr-TR" sz="2800" dirty="0"/>
              <a:t>İade alınarak mahsuplaşma işlemi gerçekleştirilen ürünlerin yeniden piyasaya arz edilmesi halinde piyasaya arz edildiği tarihte uygulanan geri kazanım katılım payı tahsil edilir. 	</a:t>
            </a:r>
          </a:p>
          <a:p>
            <a:pPr marL="0" indent="0">
              <a:buNone/>
            </a:pP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34</a:t>
            </a:fld>
            <a:endParaRPr lang="tr-TR"/>
          </a:p>
        </p:txBody>
      </p:sp>
      <p:sp>
        <p:nvSpPr>
          <p:cNvPr id="7" name="Unvan 1">
            <a:extLst>
              <a:ext uri="{FF2B5EF4-FFF2-40B4-BE49-F238E27FC236}">
                <a16:creationId xmlns:a16="http://schemas.microsoft.com/office/drawing/2014/main" id="{BA94178E-3F3E-4F6E-AD03-A735C1813BF0}"/>
              </a:ext>
            </a:extLst>
          </p:cNvPr>
          <p:cNvSpPr>
            <a:spLocks noGrp="1"/>
          </p:cNvSpPr>
          <p:nvPr>
            <p:ph type="title"/>
          </p:nvPr>
        </p:nvSpPr>
        <p:spPr>
          <a:xfrm>
            <a:off x="1406390" y="367003"/>
            <a:ext cx="10314517" cy="986579"/>
          </a:xfrm>
        </p:spPr>
        <p:txBody>
          <a:bodyPr/>
          <a:lstStyle/>
          <a:p>
            <a:br>
              <a:rPr lang="tr-TR" dirty="0"/>
            </a:br>
            <a:r>
              <a:rPr lang="tr-TR" dirty="0"/>
              <a:t>MAHSUPLAŞMA</a:t>
            </a:r>
            <a:br>
              <a:rPr lang="tr-TR" dirty="0"/>
            </a:br>
            <a:br>
              <a:rPr lang="tr-TR" dirty="0"/>
            </a:br>
            <a:endParaRPr lang="tr-TR" dirty="0"/>
          </a:p>
        </p:txBody>
      </p:sp>
    </p:spTree>
    <p:extLst>
      <p:ext uri="{BB962C8B-B14F-4D97-AF65-F5344CB8AC3E}">
        <p14:creationId xmlns:p14="http://schemas.microsoft.com/office/powerpoint/2010/main" val="4180111954"/>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1" y="1428750"/>
            <a:ext cx="10763250" cy="4953000"/>
          </a:xfrm>
        </p:spPr>
        <p:txBody>
          <a:bodyPr numCol="2"/>
          <a:lstStyle/>
          <a:p>
            <a:pPr marL="0" indent="0" algn="just">
              <a:buNone/>
            </a:pPr>
            <a:r>
              <a:rPr lang="tr-TR" sz="2600" dirty="0"/>
              <a:t>Bu Yönetmelik hükümlerine aykırı hareket edenler hakkında 2872 sayılı Kanunda öngörülen fiillere ilişkin müeyyideler uygulanır. Bu Kanunda yazılı fiiller hakkında verilecek idari nitelikteki cezalar, bu fiiller için diğer kanunlarda yazılı cezaların uygulanmasına engel olmaz.</a:t>
            </a:r>
          </a:p>
          <a:p>
            <a:pPr marL="0" indent="0">
              <a:buNone/>
            </a:pPr>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35</a:t>
            </a:fld>
            <a:endParaRPr lang="tr-TR"/>
          </a:p>
        </p:txBody>
      </p:sp>
      <p:pic>
        <p:nvPicPr>
          <p:cNvPr id="2050" name="Picture 2" descr="C:\Users\admin\Downloads\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8962" y="1981200"/>
            <a:ext cx="3900488" cy="2914650"/>
          </a:xfrm>
          <a:prstGeom prst="rect">
            <a:avLst/>
          </a:prstGeom>
          <a:noFill/>
          <a:extLst>
            <a:ext uri="{909E8E84-426E-40DD-AFC4-6F175D3DCCD1}">
              <a14:hiddenFill xmlns:a14="http://schemas.microsoft.com/office/drawing/2010/main">
                <a:solidFill>
                  <a:srgbClr val="FFFFFF"/>
                </a:solidFill>
              </a14:hiddenFill>
            </a:ext>
          </a:extLst>
        </p:spPr>
      </p:pic>
      <p:sp>
        <p:nvSpPr>
          <p:cNvPr id="7" name="Unvan 1">
            <a:extLst>
              <a:ext uri="{FF2B5EF4-FFF2-40B4-BE49-F238E27FC236}">
                <a16:creationId xmlns:a16="http://schemas.microsoft.com/office/drawing/2014/main" id="{EAC556C0-B477-4B8D-B433-EF8184AC75F4}"/>
              </a:ext>
            </a:extLst>
          </p:cNvPr>
          <p:cNvSpPr>
            <a:spLocks noGrp="1"/>
          </p:cNvSpPr>
          <p:nvPr>
            <p:ph type="title"/>
          </p:nvPr>
        </p:nvSpPr>
        <p:spPr>
          <a:xfrm>
            <a:off x="1543052" y="570938"/>
            <a:ext cx="10314517" cy="548062"/>
          </a:xfrm>
        </p:spPr>
        <p:txBody>
          <a:bodyPr/>
          <a:lstStyle/>
          <a:p>
            <a:br>
              <a:rPr lang="tr-TR" dirty="0"/>
            </a:br>
            <a:r>
              <a:rPr lang="tr-TR" dirty="0"/>
              <a:t>YAPTIRIMLAR</a:t>
            </a:r>
            <a:br>
              <a:rPr lang="tr-TR" dirty="0"/>
            </a:br>
            <a:br>
              <a:rPr lang="tr-TR" dirty="0"/>
            </a:br>
            <a:endParaRPr lang="tr-TR" dirty="0"/>
          </a:p>
        </p:txBody>
      </p:sp>
    </p:spTree>
    <p:extLst>
      <p:ext uri="{BB962C8B-B14F-4D97-AF65-F5344CB8AC3E}">
        <p14:creationId xmlns:p14="http://schemas.microsoft.com/office/powerpoint/2010/main" val="3498105205"/>
      </p:ext>
    </p:extLst>
  </p:cSld>
  <p:clrMapOvr>
    <a:masterClrMapping/>
  </p:clrMapOvr>
  <p:transition spd="slow">
    <p:wip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65545" y="713984"/>
            <a:ext cx="10392022" cy="962416"/>
          </a:xfrm>
        </p:spPr>
        <p:txBody>
          <a:bodyPr/>
          <a:lstStyle/>
          <a:p>
            <a:r>
              <a:rPr lang="tr-TR" sz="2400" dirty="0"/>
              <a:t>KANUNUN EK-1 SAYILI LİSTESİNDE TESPİT EDİLEN TUTARLARIN BELİRLENMESİ</a:t>
            </a:r>
            <a:br>
              <a:rPr lang="tr-TR" sz="2400" dirty="0"/>
            </a:br>
            <a:r>
              <a:rPr lang="tr-TR" sz="2400" dirty="0"/>
              <a:t>«CUMHURBAŞKANLIĞI KARARNAMESİ»</a:t>
            </a:r>
          </a:p>
        </p:txBody>
      </p:sp>
      <p:sp>
        <p:nvSpPr>
          <p:cNvPr id="3" name="İçerik Yer Tutucusu 2"/>
          <p:cNvSpPr>
            <a:spLocks noGrp="1"/>
          </p:cNvSpPr>
          <p:nvPr>
            <p:ph idx="1"/>
          </p:nvPr>
        </p:nvSpPr>
        <p:spPr>
          <a:xfrm>
            <a:off x="895350" y="1352550"/>
            <a:ext cx="10629900" cy="4359318"/>
          </a:xfrm>
        </p:spPr>
        <p:txBody>
          <a:bodyPr/>
          <a:lstStyle/>
          <a:p>
            <a:pPr marL="0" indent="0" algn="just">
              <a:buNone/>
            </a:pPr>
            <a:endParaRPr lang="tr-TR" sz="2600" dirty="0"/>
          </a:p>
          <a:p>
            <a:pPr marL="0" indent="0" algn="just">
              <a:buNone/>
            </a:pPr>
            <a:r>
              <a:rPr lang="tr-TR" sz="2600" dirty="0">
                <a:hlinkClick r:id="rId2" action="ppaction://hlinkfile"/>
              </a:rPr>
              <a:t>Bu listede yer alan tutarlar takvim yılı başından geçerli olmak üzere her yıl bir önceki yıla ilişkin olarak 213   sayılı Vergi Usul Kanununun mükerrer 298 inci maddesi hükümleri uyarınca tespit ve ilan edilen yeniden değerleme oranında artırılarak uygulanır. Bu şekilde hesaplanan tutarların %   5’ini aşmayan kesirler dikkate alınmaz. Cumhurbaşkanı, bu suretle tespit edilen tutarları yarısına kadar artırmaya veya indirmeye yetkilidir. </a:t>
            </a:r>
            <a:endParaRPr lang="tr-TR" sz="2600" dirty="0"/>
          </a:p>
          <a:p>
            <a:pPr marL="0" indent="0">
              <a:buNone/>
            </a:pPr>
            <a:endParaRPr lang="tr-TR" sz="2200"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36</a:t>
            </a:fld>
            <a:endParaRPr lang="tr-TR"/>
          </a:p>
        </p:txBody>
      </p:sp>
    </p:spTree>
    <p:extLst>
      <p:ext uri="{BB962C8B-B14F-4D97-AF65-F5344CB8AC3E}">
        <p14:creationId xmlns:p14="http://schemas.microsoft.com/office/powerpoint/2010/main" val="2998937631"/>
      </p:ext>
    </p:extLst>
  </p:cSld>
  <p:clrMapOvr>
    <a:masterClrMapping/>
  </p:clrMapOvr>
  <p:transition spd="slow">
    <p:wip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2915" y="571500"/>
            <a:ext cx="10454652" cy="666750"/>
          </a:xfrm>
        </p:spPr>
        <p:txBody>
          <a:bodyPr/>
          <a:lstStyle/>
          <a:p>
            <a:r>
              <a:rPr lang="tr-TR" sz="2600" dirty="0"/>
              <a:t>GERİ KAZANIM KATILIM PAYINA İLİŞKİN YÖNETMELİĞİN UYGULANMASINA DAİR USUL VE ESASLAR</a:t>
            </a:r>
          </a:p>
        </p:txBody>
      </p:sp>
      <p:sp>
        <p:nvSpPr>
          <p:cNvPr id="3" name="İçerik Yer Tutucusu 2"/>
          <p:cNvSpPr>
            <a:spLocks noGrp="1"/>
          </p:cNvSpPr>
          <p:nvPr>
            <p:ph idx="1"/>
          </p:nvPr>
        </p:nvSpPr>
        <p:spPr>
          <a:xfrm>
            <a:off x="1014609" y="1528175"/>
            <a:ext cx="10684702" cy="4208746"/>
          </a:xfrm>
        </p:spPr>
        <p:txBody>
          <a:bodyPr/>
          <a:lstStyle/>
          <a:p>
            <a:pPr marL="0" indent="0" algn="just">
              <a:buNone/>
            </a:pPr>
            <a:r>
              <a:rPr lang="tr-TR" sz="2600" dirty="0"/>
              <a:t>31/12/2019 tarihli ve 30995 sayılı Resmi </a:t>
            </a:r>
            <a:r>
              <a:rPr lang="tr-TR" sz="2600" dirty="0" err="1"/>
              <a:t>Gazete’de</a:t>
            </a:r>
            <a:r>
              <a:rPr lang="tr-TR" sz="2600" dirty="0"/>
              <a:t> yayımlanan Geri Kazanım Katılım Payına İlişkin Yönetmelik'in 6 </a:t>
            </a:r>
            <a:r>
              <a:rPr lang="tr-TR" sz="2600" dirty="0" err="1"/>
              <a:t>ncı</a:t>
            </a:r>
            <a:r>
              <a:rPr lang="tr-TR" sz="2600" dirty="0"/>
              <a:t> maddesi birinci fıkrasının (c) bendi gereği;</a:t>
            </a:r>
          </a:p>
          <a:p>
            <a:pPr marL="0" indent="0" algn="just">
              <a:buNone/>
            </a:pPr>
            <a:endParaRPr lang="tr-TR" sz="2600" dirty="0"/>
          </a:p>
          <a:p>
            <a:pPr algn="just"/>
            <a:r>
              <a:rPr lang="tr-TR" sz="2600" dirty="0"/>
              <a:t> Çevre Kanunu'nun ek-1 sayılı listesindeki ürünlere ve bu Yönetmeliğin uygulanmasına ilişkin tanımlayıcı ve açıklayıcı hususlar Bakanlığımızca belirlenmiş olup </a:t>
            </a:r>
            <a:r>
              <a:rPr lang="tr-TR" sz="2600" b="1" dirty="0"/>
              <a:t>“Geri Kazanım Katılım Payına İlişkin Yönetmeliğin Uygulanmasına Dair Usul Ve Esaslar” </a:t>
            </a:r>
            <a:r>
              <a:rPr lang="tr-TR" sz="2600" dirty="0"/>
              <a:t>07.02.2020 tarihli ve 34658 sayılı Bakan Oluru ile yayımlanmıştır.</a:t>
            </a:r>
          </a:p>
        </p:txBody>
      </p:sp>
      <p:sp>
        <p:nvSpPr>
          <p:cNvPr id="4" name="Slayt Numarası Yer Tutucusu 3"/>
          <p:cNvSpPr>
            <a:spLocks noGrp="1"/>
          </p:cNvSpPr>
          <p:nvPr>
            <p:ph type="sldNum" sz="quarter" idx="12"/>
          </p:nvPr>
        </p:nvSpPr>
        <p:spPr/>
        <p:txBody>
          <a:bodyPr/>
          <a:lstStyle/>
          <a:p>
            <a:fld id="{5BADFCE9-6BD7-4E11-993B-2E6AC35B8E00}" type="slidenum">
              <a:rPr lang="tr-TR" smtClean="0"/>
              <a:t>37</a:t>
            </a:fld>
            <a:endParaRPr lang="tr-TR"/>
          </a:p>
        </p:txBody>
      </p:sp>
    </p:spTree>
    <p:extLst>
      <p:ext uri="{BB962C8B-B14F-4D97-AF65-F5344CB8AC3E}">
        <p14:creationId xmlns:p14="http://schemas.microsoft.com/office/powerpoint/2010/main" val="590821781"/>
      </p:ext>
    </p:extLst>
  </p:cSld>
  <p:clrMapOvr>
    <a:masterClrMapping/>
  </p:clrMapOvr>
  <p:transition spd="slow">
    <p:wip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2083737-E2FC-4535-A717-021E03F1DE8D}"/>
              </a:ext>
            </a:extLst>
          </p:cNvPr>
          <p:cNvSpPr>
            <a:spLocks noGrp="1"/>
          </p:cNvSpPr>
          <p:nvPr>
            <p:ph idx="1"/>
          </p:nvPr>
        </p:nvSpPr>
        <p:spPr>
          <a:xfrm>
            <a:off x="2593427" y="2851901"/>
            <a:ext cx="6206359" cy="1154197"/>
          </a:xfrm>
        </p:spPr>
        <p:txBody>
          <a:bodyPr/>
          <a:lstStyle/>
          <a:p>
            <a:pPr marL="0" indent="0" algn="ctr">
              <a:buNone/>
            </a:pPr>
            <a:r>
              <a:rPr lang="tr-TR" sz="6000" dirty="0"/>
              <a:t>TEŞEKKÜRLER</a:t>
            </a:r>
          </a:p>
          <a:p>
            <a:pPr marL="0" indent="0" algn="ctr">
              <a:buNone/>
            </a:pPr>
            <a:endParaRPr lang="tr-TR" sz="6000" dirty="0"/>
          </a:p>
          <a:p>
            <a:endParaRPr lang="tr-TR" dirty="0"/>
          </a:p>
          <a:p>
            <a:endParaRPr lang="tr-TR" dirty="0"/>
          </a:p>
        </p:txBody>
      </p:sp>
      <p:sp>
        <p:nvSpPr>
          <p:cNvPr id="4" name="Slayt Numarası Yer Tutucusu 3">
            <a:extLst>
              <a:ext uri="{FF2B5EF4-FFF2-40B4-BE49-F238E27FC236}">
                <a16:creationId xmlns:a16="http://schemas.microsoft.com/office/drawing/2014/main" id="{EA548989-2302-45E5-9C94-2A578D913343}"/>
              </a:ext>
            </a:extLst>
          </p:cNvPr>
          <p:cNvSpPr>
            <a:spLocks noGrp="1"/>
          </p:cNvSpPr>
          <p:nvPr>
            <p:ph type="sldNum" sz="quarter" idx="12"/>
          </p:nvPr>
        </p:nvSpPr>
        <p:spPr/>
        <p:txBody>
          <a:bodyPr/>
          <a:lstStyle/>
          <a:p>
            <a:fld id="{5BADFCE9-6BD7-4E11-993B-2E6AC35B8E00}" type="slidenum">
              <a:rPr lang="tr-TR" smtClean="0"/>
              <a:t>38</a:t>
            </a:fld>
            <a:endParaRPr lang="tr-TR"/>
          </a:p>
        </p:txBody>
      </p:sp>
      <p:sp>
        <p:nvSpPr>
          <p:cNvPr id="5" name="Metin kutusu 4">
            <a:extLst>
              <a:ext uri="{FF2B5EF4-FFF2-40B4-BE49-F238E27FC236}">
                <a16:creationId xmlns:a16="http://schemas.microsoft.com/office/drawing/2014/main" id="{EEDEC66D-9B5C-42CD-AEB4-2D039C06A7E7}"/>
              </a:ext>
            </a:extLst>
          </p:cNvPr>
          <p:cNvSpPr txBox="1"/>
          <p:nvPr/>
        </p:nvSpPr>
        <p:spPr>
          <a:xfrm>
            <a:off x="334431" y="5868414"/>
            <a:ext cx="5198417" cy="769441"/>
          </a:xfrm>
          <a:prstGeom prst="rect">
            <a:avLst/>
          </a:prstGeom>
          <a:noFill/>
        </p:spPr>
        <p:txBody>
          <a:bodyPr wrap="square" rtlCol="0">
            <a:spAutoFit/>
          </a:bodyPr>
          <a:lstStyle/>
          <a:p>
            <a:r>
              <a:rPr lang="tr-TR" sz="2800" b="1" dirty="0"/>
              <a:t>E-posta</a:t>
            </a:r>
            <a:r>
              <a:rPr lang="tr-TR" sz="2800" dirty="0"/>
              <a:t>: </a:t>
            </a:r>
            <a:r>
              <a:rPr lang="tr-TR" sz="2800" dirty="0">
                <a:hlinkClick r:id="rId2"/>
              </a:rPr>
              <a:t>gekap@csb.gov.tr</a:t>
            </a:r>
            <a:endParaRPr lang="tr-TR" sz="2800" dirty="0"/>
          </a:p>
          <a:p>
            <a:endParaRPr lang="tr-TR" sz="1600" dirty="0"/>
          </a:p>
        </p:txBody>
      </p:sp>
    </p:spTree>
    <p:extLst>
      <p:ext uri="{BB962C8B-B14F-4D97-AF65-F5344CB8AC3E}">
        <p14:creationId xmlns:p14="http://schemas.microsoft.com/office/powerpoint/2010/main" val="59388302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12916" y="400051"/>
            <a:ext cx="10344651" cy="781050"/>
          </a:xfrm>
        </p:spPr>
        <p:txBody>
          <a:bodyPr/>
          <a:lstStyle/>
          <a:p>
            <a:br>
              <a:rPr lang="tr-TR" dirty="0"/>
            </a:br>
            <a:r>
              <a:rPr lang="tr-TR" sz="2600" dirty="0"/>
              <a:t>YÖNETMELİĞİN AMACI</a:t>
            </a:r>
            <a:br>
              <a:rPr lang="tr-TR" sz="2600" dirty="0">
                <a:latin typeface="Calibri" panose="020F0502020204030204" pitchFamily="34" charset="0"/>
                <a:ea typeface="Calibri" panose="020F0502020204030204" pitchFamily="34" charset="0"/>
                <a:cs typeface="Calibri" panose="020F0502020204030204" pitchFamily="34" charset="0"/>
              </a:rPr>
            </a:br>
            <a:endParaRPr lang="tr-TR" sz="2600" dirty="0"/>
          </a:p>
        </p:txBody>
      </p:sp>
      <p:sp>
        <p:nvSpPr>
          <p:cNvPr id="3" name="İçerik Yer Tutucusu 2"/>
          <p:cNvSpPr>
            <a:spLocks noGrp="1"/>
          </p:cNvSpPr>
          <p:nvPr>
            <p:ph idx="1"/>
          </p:nvPr>
        </p:nvSpPr>
        <p:spPr>
          <a:xfrm>
            <a:off x="819150" y="1466851"/>
            <a:ext cx="10858500" cy="4591050"/>
          </a:xfrm>
        </p:spPr>
        <p:txBody>
          <a:bodyPr/>
          <a:lstStyle/>
          <a:p>
            <a:pPr marL="0" indent="0" algn="just">
              <a:buNone/>
            </a:pPr>
            <a:r>
              <a:rPr lang="tr-TR" sz="2600" dirty="0"/>
              <a:t>9/8/1983 tarihli ve 2872 sayılı Çevre Kanununun ek-1 sayılı listesinde yer alan ürünlerden poşetler için satış noktalarından, diğer ürünler için piyasaya sürenlerden/ithalatçılardan tahsil edilecek geri kazanım katılım paylarının belirlenmesine, beyan edilmesine, tahsilatına ve izlenmesine,</a:t>
            </a:r>
          </a:p>
          <a:p>
            <a:pPr marL="0" indent="0" algn="just">
              <a:buNone/>
            </a:pPr>
            <a:endParaRPr lang="tr-TR" sz="2600" dirty="0"/>
          </a:p>
          <a:p>
            <a:pPr marL="0" indent="0" algn="just">
              <a:buNone/>
            </a:pPr>
            <a:r>
              <a:rPr lang="tr-TR" sz="2600" dirty="0"/>
              <a:t>Kanunun ek-1 sayılı listesindeki ürünlerden, plastik poşetler için satış noktalarınca, diğer ürünler için piyasaya sürenlerce/ithalatçılarca uyulacak hükümlere, </a:t>
            </a:r>
          </a:p>
          <a:p>
            <a:pPr marL="0" indent="0" algn="just">
              <a:buNone/>
            </a:pPr>
            <a:endParaRPr lang="tr-TR" sz="2600" dirty="0"/>
          </a:p>
          <a:p>
            <a:pPr marL="0" indent="0">
              <a:buNone/>
            </a:pPr>
            <a:r>
              <a:rPr lang="tr-TR" sz="2600" dirty="0"/>
              <a:t>ilişkin idari ve teknik usul ve esasları belirlemektir. </a:t>
            </a:r>
            <a:r>
              <a:rPr lang="tr-TR" dirty="0"/>
              <a:t>	</a:t>
            </a:r>
          </a:p>
          <a:p>
            <a:pPr marL="0" indent="0">
              <a:buNone/>
            </a:pPr>
            <a:endParaRPr lang="tr-TR" dirty="0"/>
          </a:p>
        </p:txBody>
      </p:sp>
      <p:sp>
        <p:nvSpPr>
          <p:cNvPr id="4" name="Slayt Numarası Yer Tutucusu 3"/>
          <p:cNvSpPr>
            <a:spLocks noGrp="1"/>
          </p:cNvSpPr>
          <p:nvPr>
            <p:ph type="sldNum" sz="quarter" idx="12"/>
          </p:nvPr>
        </p:nvSpPr>
        <p:spPr/>
        <p:txBody>
          <a:bodyPr/>
          <a:lstStyle/>
          <a:p>
            <a:r>
              <a:rPr lang="tr-TR" dirty="0"/>
              <a:t>1</a:t>
            </a:r>
          </a:p>
        </p:txBody>
      </p:sp>
    </p:spTree>
    <p:extLst>
      <p:ext uri="{BB962C8B-B14F-4D97-AF65-F5344CB8AC3E}">
        <p14:creationId xmlns:p14="http://schemas.microsoft.com/office/powerpoint/2010/main" val="3289617162"/>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66850" y="260649"/>
            <a:ext cx="10390717" cy="687463"/>
          </a:xfrm>
        </p:spPr>
        <p:txBody>
          <a:bodyPr/>
          <a:lstStyle/>
          <a:p>
            <a:r>
              <a:rPr lang="tr-TR" sz="2600" dirty="0"/>
              <a:t>YÖNETMELİĞİN KAPSAMI</a:t>
            </a:r>
          </a:p>
        </p:txBody>
      </p:sp>
      <p:sp>
        <p:nvSpPr>
          <p:cNvPr id="3" name="İçerik Yer Tutucusu 2"/>
          <p:cNvSpPr>
            <a:spLocks noGrp="1"/>
          </p:cNvSpPr>
          <p:nvPr>
            <p:ph idx="1"/>
          </p:nvPr>
        </p:nvSpPr>
        <p:spPr>
          <a:xfrm>
            <a:off x="800100" y="1085850"/>
            <a:ext cx="10826981" cy="5328112"/>
          </a:xfrm>
        </p:spPr>
        <p:txBody>
          <a:bodyPr/>
          <a:lstStyle/>
          <a:p>
            <a:pPr marL="0" indent="0" algn="just">
              <a:lnSpc>
                <a:spcPct val="107000"/>
              </a:lnSpc>
              <a:spcAft>
                <a:spcPts val="0"/>
              </a:spcAft>
              <a:buNone/>
            </a:pPr>
            <a:r>
              <a:rPr lang="tr-TR" sz="2600" dirty="0">
                <a:latin typeface="Calibri" panose="020F0502020204030204" pitchFamily="34" charset="0"/>
                <a:ea typeface="Calibri" panose="020F0502020204030204" pitchFamily="34" charset="0"/>
                <a:cs typeface="Calibri" panose="020F0502020204030204" pitchFamily="34" charset="0"/>
              </a:rPr>
              <a:t>Yönetmelik,</a:t>
            </a:r>
          </a:p>
          <a:p>
            <a:pPr algn="just"/>
            <a:r>
              <a:rPr lang="tr-TR" sz="2600" b="1" dirty="0"/>
              <a:t>Yurt içinde piyasaya arz edilen, 2872 sayılı Kanuna ek-1 sayılı listede yer alan ürünleri kapsamaktadır. </a:t>
            </a:r>
          </a:p>
          <a:p>
            <a:pPr marL="0" indent="0" algn="just">
              <a:buNone/>
            </a:pPr>
            <a:r>
              <a:rPr lang="tr-TR" sz="2600" dirty="0">
                <a:latin typeface="Calibri" panose="020F0502020204030204" pitchFamily="34" charset="0"/>
                <a:ea typeface="Calibri" panose="020F0502020204030204" pitchFamily="34" charset="0"/>
                <a:cs typeface="Calibri" panose="020F0502020204030204" pitchFamily="34" charset="0"/>
              </a:rPr>
              <a:t>Bu Yönetmelik,</a:t>
            </a:r>
          </a:p>
          <a:p>
            <a:pPr algn="just"/>
            <a:r>
              <a:rPr lang="tr-TR" sz="2600" dirty="0"/>
              <a:t>Tekrar kullanıma alınan ürünler, zati ihtiyaç kapsamındaki ürünler, imha edilerek tasfiye edilecek gümrüklü ürün ve eşyalar ile </a:t>
            </a:r>
            <a:r>
              <a:rPr lang="tr-TR" sz="2600" b="1" dirty="0"/>
              <a:t>ihraç edilen ürünleri</a:t>
            </a:r>
            <a:r>
              <a:rPr lang="tr-TR" sz="2600" dirty="0"/>
              <a:t>, </a:t>
            </a:r>
          </a:p>
          <a:p>
            <a:pPr algn="just"/>
            <a:r>
              <a:rPr lang="tr-TR" sz="2600" dirty="0"/>
              <a:t>Kamu kurum ve kuruluşlarının münhasıran asli görevlerinde kullanmak, piyasaya arz edilmemek ve ticari amaç güdülmemek kaydıyla ürettikleri veya bağlı kuruluşlarına ürettirdikleri Kanunun ek-1 sayılı listesinde yer alan ürünleri,</a:t>
            </a:r>
          </a:p>
          <a:p>
            <a:pPr marL="0" indent="0" algn="just">
              <a:buNone/>
            </a:pPr>
            <a:r>
              <a:rPr lang="tr-TR" sz="2600" dirty="0"/>
              <a:t>	</a:t>
            </a:r>
            <a:r>
              <a:rPr lang="tr-TR" sz="2600" b="1" dirty="0"/>
              <a:t> kapsamamaktadır.</a:t>
            </a:r>
            <a:r>
              <a:rPr lang="tr-TR" sz="2600" b="1" dirty="0">
                <a:solidFill>
                  <a:srgbClr val="FF0000"/>
                </a:solidFill>
              </a:rPr>
              <a:t>  </a:t>
            </a:r>
          </a:p>
          <a:p>
            <a:pPr marL="0" indent="0" algn="just">
              <a:buNone/>
            </a:pPr>
            <a:r>
              <a:rPr lang="tr-TR" b="1" dirty="0"/>
              <a:t> 	</a:t>
            </a:r>
          </a:p>
          <a:p>
            <a:pPr algn="just">
              <a:lnSpc>
                <a:spcPct val="107000"/>
              </a:lnSpc>
              <a:spcAft>
                <a:spcPts val="0"/>
              </a:spcAft>
            </a:pPr>
            <a:endParaRPr lang="tr-TR" dirty="0">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0"/>
              </a:spcAft>
            </a:pPr>
            <a:endParaRPr lang="tr-TR"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0"/>
              </a:spcAft>
            </a:pPr>
            <a:endParaRPr lang="tr-TR" dirty="0">
              <a:latin typeface="Calibri" panose="020F0502020204030204" pitchFamily="34" charset="0"/>
              <a:ea typeface="Times New Roman" panose="02020603050405020304" pitchFamily="18"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5</a:t>
            </a:fld>
            <a:endParaRPr lang="tr-TR"/>
          </a:p>
        </p:txBody>
      </p:sp>
      <p:sp>
        <p:nvSpPr>
          <p:cNvPr id="5" name="Sağ Ok 4"/>
          <p:cNvSpPr/>
          <p:nvPr/>
        </p:nvSpPr>
        <p:spPr>
          <a:xfrm>
            <a:off x="1941534" y="3536725"/>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12399942"/>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47800" y="381000"/>
            <a:ext cx="10409767" cy="567112"/>
          </a:xfrm>
        </p:spPr>
        <p:txBody>
          <a:bodyPr/>
          <a:lstStyle/>
          <a:p>
            <a:r>
              <a:rPr lang="tr-TR" dirty="0"/>
              <a:t>YÖNETMELİĞİN KAPSAMI</a:t>
            </a:r>
          </a:p>
        </p:txBody>
      </p:sp>
      <p:sp>
        <p:nvSpPr>
          <p:cNvPr id="3" name="İçerik Yer Tutucusu 2"/>
          <p:cNvSpPr>
            <a:spLocks noGrp="1"/>
          </p:cNvSpPr>
          <p:nvPr>
            <p:ph idx="1"/>
          </p:nvPr>
        </p:nvSpPr>
        <p:spPr>
          <a:xfrm>
            <a:off x="1219201" y="1352549"/>
            <a:ext cx="10344150" cy="4267201"/>
          </a:xfrm>
        </p:spPr>
        <p:txBody>
          <a:bodyPr/>
          <a:lstStyle/>
          <a:p>
            <a:pPr marL="0" indent="0">
              <a:buNone/>
            </a:pPr>
            <a:endParaRPr lang="tr-TR" b="1" dirty="0"/>
          </a:p>
          <a:p>
            <a:pPr marL="0" indent="0" algn="just">
              <a:buNone/>
            </a:pPr>
            <a:r>
              <a:rPr lang="tr-TR" sz="2600" dirty="0"/>
              <a:t>Kanunun ek-1 sayılı listesinde yer alan ürünleri için ülkenin tamamında Bakanlıkça belirlenen esaslar doğrultusunda depozito sistemi uygulayan, piyasaya süren/ithalatçıların depozitolu olarak piyasaya sürdükleri ürünleri için depozito uygulanan miktar açısından </a:t>
            </a:r>
            <a:r>
              <a:rPr lang="tr-TR" sz="2600" b="1" dirty="0"/>
              <a:t>bu Yönetmelik hükümleri uygulanmaz.</a:t>
            </a:r>
          </a:p>
        </p:txBody>
      </p:sp>
      <p:sp>
        <p:nvSpPr>
          <p:cNvPr id="4" name="Slayt Numarası Yer Tutucusu 3"/>
          <p:cNvSpPr>
            <a:spLocks noGrp="1"/>
          </p:cNvSpPr>
          <p:nvPr>
            <p:ph type="sldNum" sz="quarter" idx="12"/>
          </p:nvPr>
        </p:nvSpPr>
        <p:spPr/>
        <p:txBody>
          <a:bodyPr/>
          <a:lstStyle/>
          <a:p>
            <a:fld id="{5BADFCE9-6BD7-4E11-993B-2E6AC35B8E00}" type="slidenum">
              <a:rPr lang="tr-TR" smtClean="0"/>
              <a:t>6</a:t>
            </a:fld>
            <a:endParaRPr lang="tr-TR"/>
          </a:p>
        </p:txBody>
      </p:sp>
    </p:spTree>
    <p:extLst>
      <p:ext uri="{BB962C8B-B14F-4D97-AF65-F5344CB8AC3E}">
        <p14:creationId xmlns:p14="http://schemas.microsoft.com/office/powerpoint/2010/main" val="242297798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81150" y="260649"/>
            <a:ext cx="10276417" cy="687463"/>
          </a:xfrm>
        </p:spPr>
        <p:txBody>
          <a:bodyPr/>
          <a:lstStyle/>
          <a:p>
            <a:r>
              <a:rPr lang="tr-TR" sz="2600" kern="50" dirty="0">
                <a:latin typeface="Calibri" panose="020F0502020204030204" pitchFamily="34" charset="0"/>
                <a:cs typeface="Times New Roman" panose="02020603050405020304" pitchFamily="18" charset="0"/>
              </a:rPr>
              <a:t>TANIMLAR</a:t>
            </a:r>
            <a:endParaRPr lang="tr-TR" sz="2600" dirty="0"/>
          </a:p>
        </p:txBody>
      </p:sp>
      <p:sp>
        <p:nvSpPr>
          <p:cNvPr id="3" name="İçerik Yer Tutucusu 2"/>
          <p:cNvSpPr>
            <a:spLocks noGrp="1"/>
          </p:cNvSpPr>
          <p:nvPr>
            <p:ph idx="1"/>
          </p:nvPr>
        </p:nvSpPr>
        <p:spPr>
          <a:xfrm>
            <a:off x="609600" y="1181099"/>
            <a:ext cx="11247967" cy="5391151"/>
          </a:xfrm>
        </p:spPr>
        <p:txBody>
          <a:bodyPr/>
          <a:lstStyle/>
          <a:p>
            <a:pPr algn="just"/>
            <a:r>
              <a:rPr lang="tr-TR" sz="2600" b="1" dirty="0"/>
              <a:t>İade: </a:t>
            </a:r>
            <a:r>
              <a:rPr lang="tr-TR" sz="2600" dirty="0"/>
              <a:t>Kanunun ek-1 sayılı listesinde yer alan plastik poşetler haricindeki piyasaya arz edilen ürünlerin cayma hakkının kullanılması, sözleşmeden dönülmesi, sözleşmenin feshi veya garanti ayıplı mal kapsamında geri alınmasını, </a:t>
            </a:r>
          </a:p>
          <a:p>
            <a:pPr algn="just"/>
            <a:r>
              <a:rPr lang="tr-TR" sz="2600" b="1" dirty="0"/>
              <a:t>İthalat:</a:t>
            </a:r>
            <a:r>
              <a:rPr lang="tr-TR" sz="2600" dirty="0"/>
              <a:t> Başka ülkeler, serbest bölgeler veya ilgili mevzuat uyarınca bu bölgelere eşdeğer kabul edilen özel birimler menşeli ürün, eşya ve/veya malzemenin Türkiye Gümrük Bölgesi içinde millileştirerek serbest dolaşıma sokulmak sureti ile yurt içine alınmasını, </a:t>
            </a:r>
          </a:p>
          <a:p>
            <a:pPr algn="just"/>
            <a:r>
              <a:rPr lang="tr-TR" sz="2600" b="1" dirty="0"/>
              <a:t>Serbest dolaşıma giriş rejimi haricindeki diğer gümrük rejimleri (Dahilde İşleme Rejimi vb.) kapsamında yapılan ithalat işlemleri geri kazanım katılım payı uygulamasına tabi ithalat tanımı dışındadır.</a:t>
            </a:r>
          </a:p>
        </p:txBody>
      </p:sp>
      <p:sp>
        <p:nvSpPr>
          <p:cNvPr id="4" name="Slayt Numarası Yer Tutucusu 3"/>
          <p:cNvSpPr>
            <a:spLocks noGrp="1"/>
          </p:cNvSpPr>
          <p:nvPr>
            <p:ph type="sldNum" sz="quarter" idx="12"/>
          </p:nvPr>
        </p:nvSpPr>
        <p:spPr/>
        <p:txBody>
          <a:bodyPr/>
          <a:lstStyle/>
          <a:p>
            <a:fld id="{5BADFCE9-6BD7-4E11-993B-2E6AC35B8E00}" type="slidenum">
              <a:rPr lang="tr-TR" smtClean="0"/>
              <a:t>7</a:t>
            </a:fld>
            <a:endParaRPr lang="tr-TR" dirty="0"/>
          </a:p>
        </p:txBody>
      </p:sp>
    </p:spTree>
    <p:extLst>
      <p:ext uri="{BB962C8B-B14F-4D97-AF65-F5344CB8AC3E}">
        <p14:creationId xmlns:p14="http://schemas.microsoft.com/office/powerpoint/2010/main" val="102142137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81150" y="260649"/>
            <a:ext cx="10276417" cy="687463"/>
          </a:xfrm>
        </p:spPr>
        <p:txBody>
          <a:bodyPr/>
          <a:lstStyle/>
          <a:p>
            <a:r>
              <a:rPr lang="tr-TR" kern="50" dirty="0">
                <a:latin typeface="Calibri" panose="020F0502020204030204" pitchFamily="34" charset="0"/>
                <a:cs typeface="Times New Roman" panose="02020603050405020304" pitchFamily="18" charset="0"/>
              </a:rPr>
              <a:t>TANIMLAR</a:t>
            </a:r>
            <a:endParaRPr lang="tr-TR" dirty="0"/>
          </a:p>
        </p:txBody>
      </p:sp>
      <p:sp>
        <p:nvSpPr>
          <p:cNvPr id="3" name="İçerik Yer Tutucusu 2"/>
          <p:cNvSpPr>
            <a:spLocks noGrp="1"/>
          </p:cNvSpPr>
          <p:nvPr>
            <p:ph idx="1"/>
          </p:nvPr>
        </p:nvSpPr>
        <p:spPr>
          <a:xfrm>
            <a:off x="94594" y="1198179"/>
            <a:ext cx="11762974" cy="5183571"/>
          </a:xfrm>
        </p:spPr>
        <p:txBody>
          <a:bodyPr/>
          <a:lstStyle/>
          <a:p>
            <a:pPr algn="just"/>
            <a:r>
              <a:rPr lang="tr-TR" b="1" dirty="0"/>
              <a:t>İthalatçı:</a:t>
            </a:r>
            <a:r>
              <a:rPr lang="tr-TR" dirty="0"/>
              <a:t> Kanunun ek-1 sayılı listesinde yer alan ürünleri kendi nam ve hesabına millileştirerek serbest dolaşıma sokulmak sureti ile ithal eden gerçek veya tüzel kişiyi,</a:t>
            </a:r>
          </a:p>
          <a:p>
            <a:pPr algn="just">
              <a:buFont typeface="Wingdings" panose="05000000000000000000" pitchFamily="2" charset="2"/>
              <a:buChar char="Ø"/>
            </a:pPr>
            <a:r>
              <a:rPr lang="tr-TR" dirty="0"/>
              <a:t>Geri kazanım katılım payı uygulamasına tabi olan Çevre Kanunu ek-1 sayılı listesinde yer alan ürünlerden herhangi birini ithal ederek tedarik veya kullanım amacıyla bedelli veya bedelsiz olarak yurtiçi piyasada yer almasını sağlayan gerçek ve/veya tüzel kişilerdir.</a:t>
            </a:r>
          </a:p>
          <a:p>
            <a:pPr algn="just">
              <a:buFont typeface="Wingdings" panose="05000000000000000000" pitchFamily="2" charset="2"/>
              <a:buChar char="Ø"/>
            </a:pPr>
            <a:r>
              <a:rPr lang="tr-TR" dirty="0"/>
              <a:t>İthalatçılarca/ithalat yapanlarca/ithal edenlerce, Geri Kazanım Katılım Payına İlişkin Yönetmelik kapsamında yapılan ithalat fiilleri piyasa arz etme/piyasaya sürme fiilini oluşturmakta ve bu fiilleri nedeni ile de </a:t>
            </a:r>
            <a:r>
              <a:rPr lang="tr-TR" b="1" dirty="0"/>
              <a:t>"Piyasaya Süren" </a:t>
            </a:r>
            <a:r>
              <a:rPr lang="tr-TR" dirty="0"/>
              <a:t>olarak tanımlanmaktadırlar.</a:t>
            </a:r>
          </a:p>
          <a:p>
            <a:pPr algn="just">
              <a:buFont typeface="Wingdings" panose="05000000000000000000" pitchFamily="2" charset="2"/>
              <a:buChar char="Ø"/>
            </a:pPr>
            <a:r>
              <a:rPr lang="tr-TR" dirty="0"/>
              <a:t>İthalat işlemini, herhangi bir kişi/işletme tarafından yetkilendirilmek sureti ile bu kişi/işletmeler adına gerçekleştiren ithalatçılar </a:t>
            </a:r>
            <a:r>
              <a:rPr lang="tr-TR" b="1" dirty="0"/>
              <a:t>"tedarikçi" </a:t>
            </a:r>
            <a:r>
              <a:rPr lang="tr-TR" dirty="0"/>
              <a:t>vasfına haiz olup yetkilendirmeyi yapan kişi/işletmeler piyasaya süren olarak geri kazanım katılım payı uygulaması sorumluluğuna sahiptirler. </a:t>
            </a:r>
            <a:r>
              <a:rPr lang="tr-TR" b="1" dirty="0"/>
              <a:t>Yetkili İthalatçıların yetkileri dahilinde yaptıkları ithalat işlemlerine ilişkin beyan ve ödeme yükümlüğü bulunmamaktadır.</a:t>
            </a:r>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8</a:t>
            </a:fld>
            <a:endParaRPr lang="tr-TR"/>
          </a:p>
        </p:txBody>
      </p:sp>
    </p:spTree>
    <p:extLst>
      <p:ext uri="{BB962C8B-B14F-4D97-AF65-F5344CB8AC3E}">
        <p14:creationId xmlns:p14="http://schemas.microsoft.com/office/powerpoint/2010/main" val="213957116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04950" y="260649"/>
            <a:ext cx="10352617" cy="687463"/>
          </a:xfrm>
        </p:spPr>
        <p:txBody>
          <a:bodyPr/>
          <a:lstStyle/>
          <a:p>
            <a:r>
              <a:rPr lang="tr-TR" kern="50" dirty="0">
                <a:latin typeface="Calibri" panose="020F0502020204030204" pitchFamily="34" charset="0"/>
                <a:cs typeface="Times New Roman" panose="02020603050405020304" pitchFamily="18" charset="0"/>
              </a:rPr>
              <a:t>TANIMLAR</a:t>
            </a:r>
            <a:endParaRPr lang="tr-TR" dirty="0"/>
          </a:p>
        </p:txBody>
      </p:sp>
      <p:sp>
        <p:nvSpPr>
          <p:cNvPr id="3" name="İçerik Yer Tutucusu 2"/>
          <p:cNvSpPr>
            <a:spLocks noGrp="1"/>
          </p:cNvSpPr>
          <p:nvPr>
            <p:ph idx="1"/>
          </p:nvPr>
        </p:nvSpPr>
        <p:spPr>
          <a:xfrm>
            <a:off x="685800" y="1314450"/>
            <a:ext cx="11171767" cy="5067300"/>
          </a:xfrm>
        </p:spPr>
        <p:txBody>
          <a:bodyPr/>
          <a:lstStyle/>
          <a:p>
            <a:pPr algn="just"/>
            <a:r>
              <a:rPr lang="tr-TR" sz="2600" b="1" dirty="0"/>
              <a:t>Mahsuplaşma:</a:t>
            </a:r>
            <a:r>
              <a:rPr lang="tr-TR" sz="2600" dirty="0"/>
              <a:t> Bu Yönetmelikte belirtilen iade şartları doğrultusunda oluşan geri kazanım katılım payı tutarının cari dönem içinde piyasaya arz edilen Kanunun ek-1 sayılı listesindeki ürünlere ilişkin oluşan toplam geri kazanım katılım payından indirilmesini,</a:t>
            </a:r>
          </a:p>
          <a:p>
            <a:pPr algn="just"/>
            <a:r>
              <a:rPr lang="tr-TR" sz="2600" b="1" dirty="0"/>
              <a:t>Orijinal eşya/parça:</a:t>
            </a:r>
            <a:r>
              <a:rPr lang="tr-TR" sz="2600" dirty="0"/>
              <a:t> Bütünlük arz eden eşyaların işlevini yerine getirmesinde kullanılan ve bu eşyaların ilk üretim aşamasında eşyaya bütünleşik bileşen olarak doğrudan monte edilen ürünleri,</a:t>
            </a:r>
          </a:p>
          <a:p>
            <a:pPr algn="just"/>
            <a:r>
              <a:rPr lang="tr-TR" sz="2600" b="1" dirty="0"/>
              <a:t>Tedarikçi: </a:t>
            </a:r>
            <a:r>
              <a:rPr lang="tr-TR" sz="2600" dirty="0"/>
              <a:t>Bu Yönetmelik kapsamındaki ürünlere veya ambalajlı herhangi bir eşya/malzemenin ambalajına kendi adını, ticarî markasını veya ayırt edici işaretini koymak suretiyle kendini üretici/piyasaya süren olarak tanıtan gerçek veya tüzel kişiler adına bu ürünleri üreterek temin edenleri,</a:t>
            </a:r>
          </a:p>
          <a:p>
            <a:pPr algn="just"/>
            <a:endParaRPr lang="tr-TR" sz="2600" dirty="0"/>
          </a:p>
          <a:p>
            <a:endParaRPr lang="tr-TR" dirty="0"/>
          </a:p>
        </p:txBody>
      </p:sp>
      <p:sp>
        <p:nvSpPr>
          <p:cNvPr id="4" name="Slayt Numarası Yer Tutucusu 3"/>
          <p:cNvSpPr>
            <a:spLocks noGrp="1"/>
          </p:cNvSpPr>
          <p:nvPr>
            <p:ph type="sldNum" sz="quarter" idx="12"/>
          </p:nvPr>
        </p:nvSpPr>
        <p:spPr/>
        <p:txBody>
          <a:bodyPr/>
          <a:lstStyle/>
          <a:p>
            <a:fld id="{5BADFCE9-6BD7-4E11-993B-2E6AC35B8E00}" type="slidenum">
              <a:rPr lang="tr-TR" smtClean="0"/>
              <a:t>9</a:t>
            </a:fld>
            <a:endParaRPr lang="tr-TR"/>
          </a:p>
        </p:txBody>
      </p:sp>
    </p:spTree>
    <p:extLst>
      <p:ext uri="{BB962C8B-B14F-4D97-AF65-F5344CB8AC3E}">
        <p14:creationId xmlns:p14="http://schemas.microsoft.com/office/powerpoint/2010/main" val="1768015296"/>
      </p:ext>
    </p:extLst>
  </p:cSld>
  <p:clrMapOvr>
    <a:masterClrMapping/>
  </p:clrMapOvr>
  <p:transition spd="slow">
    <p:wipe/>
  </p:transition>
</p:sld>
</file>

<file path=ppt/theme/theme1.xml><?xml version="1.0" encoding="utf-8"?>
<a:theme xmlns:a="http://schemas.openxmlformats.org/drawingml/2006/main" name="ÇŞB - Yeni - Geniş">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ÇŞB - Yeni - Geniş" id="{2ADCD45D-F517-4164-93EE-74FB38B57066}" vid="{2FC13ADE-9DFB-4BFB-859E-6E69A08F2A80}"/>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ÇŞB - Yeni - Geniş</Template>
  <TotalTime>3849</TotalTime>
  <Words>3364</Words>
  <Application>Microsoft Office PowerPoint</Application>
  <PresentationFormat>Geniş ekran</PresentationFormat>
  <Paragraphs>203</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Calibri</vt:lpstr>
      <vt:lpstr>Times New Roman</vt:lpstr>
      <vt:lpstr>Wingdings</vt:lpstr>
      <vt:lpstr>ÇŞB - Yeni - Geniş</vt:lpstr>
      <vt:lpstr>  GERİ KAZANIM KATILIM PAYINA İLİŞKİN YÖNETMELİK   </vt:lpstr>
      <vt:lpstr>2872 SAYILI ÇEVRE KANUNU</vt:lpstr>
      <vt:lpstr>GERİ KAZANIM KATILIM PAYINA İLİŞKİN YÖNETMELİK</vt:lpstr>
      <vt:lpstr> YÖNETMELİĞİN AMACI </vt:lpstr>
      <vt:lpstr>YÖNETMELİĞİN KAPSAMI</vt:lpstr>
      <vt:lpstr>YÖNETMELİĞİN KAPSAMI</vt:lpstr>
      <vt:lpstr>TANIMLAR</vt:lpstr>
      <vt:lpstr>TANIMLAR</vt:lpstr>
      <vt:lpstr>TANIMLAR</vt:lpstr>
      <vt:lpstr>TANIMLAR</vt:lpstr>
      <vt:lpstr>İLKELER</vt:lpstr>
      <vt:lpstr>İLKELER</vt:lpstr>
      <vt:lpstr>İLKELER</vt:lpstr>
      <vt:lpstr>İLKELER</vt:lpstr>
      <vt:lpstr>İLKELER</vt:lpstr>
      <vt:lpstr>İLKELER</vt:lpstr>
      <vt:lpstr>İLKELER</vt:lpstr>
      <vt:lpstr>İLKELER</vt:lpstr>
      <vt:lpstr>İLKELER</vt:lpstr>
      <vt:lpstr>İLKELER</vt:lpstr>
      <vt:lpstr>İLKELER</vt:lpstr>
      <vt:lpstr>İLKELER</vt:lpstr>
      <vt:lpstr>İLKELER</vt:lpstr>
      <vt:lpstr>İLKELER</vt:lpstr>
      <vt:lpstr>PİYASAYA SÜRENLERİN/İTHALATÇILARIN/SATIŞ NOKTALARININ SORUMLULUKLARI</vt:lpstr>
      <vt:lpstr>BİLDİRİM VE BEYAN </vt:lpstr>
      <vt:lpstr>GERİ KAZANIM KATILIM PAYI BEYANNAMESİ GENEL TEBLİĞİ</vt:lpstr>
      <vt:lpstr>BİLDİRİM VE BEYAN</vt:lpstr>
      <vt:lpstr>PowerPoint Sunusu</vt:lpstr>
      <vt:lpstr>BİLDİRİM VE BEYANLARIN DOĞRULUĞU VE KAYITLARI  </vt:lpstr>
      <vt:lpstr>BİLDİRİM VE BEYANLARIN DOĞRULUĞU VE KAYITLARI  </vt:lpstr>
      <vt:lpstr>PowerPoint Sunusu</vt:lpstr>
      <vt:lpstr> MAHSUPLAŞMA  </vt:lpstr>
      <vt:lpstr> MAHSUPLAŞMA  </vt:lpstr>
      <vt:lpstr> YAPTIRIMLAR  </vt:lpstr>
      <vt:lpstr>KANUNUN EK-1 SAYILI LİSTESİNDE TESPİT EDİLEN TUTARLARIN BELİRLENMESİ «CUMHURBAŞKANLIĞI KARARNAMESİ»</vt:lpstr>
      <vt:lpstr>GERİ KAZANIM KATILIM PAYINA İLİŞKİN YÖNETMELİĞİN UYGULANMASINA DAİR USUL VE ESASLAR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Oğuzhan Akınç</dc:creator>
  <cp:lastModifiedBy>SİNEM BÜŞRA KÜÇÜK</cp:lastModifiedBy>
  <cp:revision>1039</cp:revision>
  <cp:lastPrinted>2019-09-30T12:02:04Z</cp:lastPrinted>
  <dcterms:created xsi:type="dcterms:W3CDTF">2018-11-08T08:08:26Z</dcterms:created>
  <dcterms:modified xsi:type="dcterms:W3CDTF">2020-02-29T10:30:59Z</dcterms:modified>
</cp:coreProperties>
</file>