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8" r:id="rId1"/>
  </p:sldMasterIdLst>
  <p:notesMasterIdLst>
    <p:notesMasterId r:id="rId38"/>
  </p:notesMasterIdLst>
  <p:sldIdLst>
    <p:sldId id="277" r:id="rId2"/>
    <p:sldId id="287" r:id="rId3"/>
    <p:sldId id="257" r:id="rId4"/>
    <p:sldId id="304" r:id="rId5"/>
    <p:sldId id="258" r:id="rId6"/>
    <p:sldId id="260" r:id="rId7"/>
    <p:sldId id="261" r:id="rId8"/>
    <p:sldId id="262" r:id="rId9"/>
    <p:sldId id="339" r:id="rId10"/>
    <p:sldId id="263" r:id="rId11"/>
    <p:sldId id="352" r:id="rId12"/>
    <p:sldId id="353" r:id="rId13"/>
    <p:sldId id="265" r:id="rId14"/>
    <p:sldId id="266" r:id="rId15"/>
    <p:sldId id="267" r:id="rId16"/>
    <p:sldId id="268" r:id="rId17"/>
    <p:sldId id="355" r:id="rId18"/>
    <p:sldId id="363" r:id="rId19"/>
    <p:sldId id="364" r:id="rId20"/>
    <p:sldId id="270" r:id="rId21"/>
    <p:sldId id="275" r:id="rId22"/>
    <p:sldId id="274" r:id="rId23"/>
    <p:sldId id="293" r:id="rId24"/>
    <p:sldId id="354" r:id="rId25"/>
    <p:sldId id="269" r:id="rId26"/>
    <p:sldId id="365" r:id="rId27"/>
    <p:sldId id="272" r:id="rId28"/>
    <p:sldId id="367" r:id="rId29"/>
    <p:sldId id="368" r:id="rId30"/>
    <p:sldId id="259" r:id="rId31"/>
    <p:sldId id="356" r:id="rId32"/>
    <p:sldId id="357" r:id="rId33"/>
    <p:sldId id="358" r:id="rId34"/>
    <p:sldId id="359" r:id="rId35"/>
    <p:sldId id="361" r:id="rId36"/>
    <p:sldId id="27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3F7"/>
    <a:srgbClr val="F0E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86" autoAdjust="0"/>
    <p:restoredTop sz="94660"/>
  </p:normalViewPr>
  <p:slideViewPr>
    <p:cSldViewPr snapToGrid="0">
      <p:cViewPr varScale="1">
        <p:scale>
          <a:sx n="115" d="100"/>
          <a:sy n="115"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5500B-EB1B-4A49-9DFB-6DC6EB27A6D2}" type="doc">
      <dgm:prSet loTypeId="urn:microsoft.com/office/officeart/2005/8/layout/pyramid3" loCatId="pyramid" qsTypeId="urn:microsoft.com/office/officeart/2005/8/quickstyle/simple1" qsCatId="simple" csTypeId="urn:microsoft.com/office/officeart/2005/8/colors/accent1_2" csCatId="accent1" phldr="1"/>
      <dgm:spPr/>
    </dgm:pt>
    <dgm:pt modelId="{236B1417-E494-437C-A52C-505B39178D36}">
      <dgm:prSet phldrT="[Metin]" custT="1"/>
      <dgm:spPr>
        <a:solidFill>
          <a:schemeClr val="accent4">
            <a:lumMod val="20000"/>
            <a:lumOff val="80000"/>
          </a:schemeClr>
        </a:solidFill>
      </dgm:spPr>
      <dgm:t>
        <a:bodyPr/>
        <a:lstStyle/>
        <a:p>
          <a:r>
            <a:rPr lang="tr-TR" sz="1800" b="1" dirty="0" smtClean="0">
              <a:solidFill>
                <a:schemeClr val="tx1"/>
              </a:solidFill>
            </a:rPr>
            <a:t>Önleme, Azaltma</a:t>
          </a:r>
          <a:endParaRPr lang="tr-TR" sz="1800" b="0" dirty="0" smtClean="0">
            <a:solidFill>
              <a:schemeClr val="tx1"/>
            </a:solidFill>
          </a:endParaRPr>
        </a:p>
        <a:p>
          <a:r>
            <a:rPr lang="tr-TR" sz="1600" b="0" dirty="0" smtClean="0">
              <a:solidFill>
                <a:schemeClr val="tx1"/>
              </a:solidFill>
            </a:rPr>
            <a:t>Atık oluşmadan önce üretim aşamasında önlemler alınması;</a:t>
          </a:r>
        </a:p>
        <a:p>
          <a:r>
            <a:rPr lang="tr-TR" sz="1600" b="0" dirty="0" smtClean="0">
              <a:solidFill>
                <a:schemeClr val="tx1"/>
              </a:solidFill>
            </a:rPr>
            <a:t> (a) kullanım süresi uzun ürünlerin dizaynı</a:t>
          </a:r>
        </a:p>
        <a:p>
          <a:r>
            <a:rPr lang="tr-TR" sz="1600" b="0" dirty="0" smtClean="0">
              <a:solidFill>
                <a:schemeClr val="tx1"/>
              </a:solidFill>
            </a:rPr>
            <a:t> (b)üretilen atığın çevre ve insan sağlığına olumsuz etkisinin olmaması</a:t>
          </a:r>
        </a:p>
        <a:p>
          <a:r>
            <a:rPr lang="tr-TR" sz="1600" b="0" dirty="0" smtClean="0">
              <a:solidFill>
                <a:schemeClr val="tx1"/>
              </a:solidFill>
            </a:rPr>
            <a:t> (c) madde ve ürün içeriğinde zararlı maddelerin kullanılmaması  </a:t>
          </a:r>
          <a:endParaRPr lang="tr-TR" sz="1600" b="0" dirty="0">
            <a:solidFill>
              <a:schemeClr val="tx1"/>
            </a:solidFill>
          </a:endParaRPr>
        </a:p>
      </dgm:t>
    </dgm:pt>
    <dgm:pt modelId="{B2167149-2DC4-49A8-B8E5-CBA9EEF44338}" type="parTrans" cxnId="{0D977DC7-A560-48B0-82BF-D51E19E2DFDE}">
      <dgm:prSet/>
      <dgm:spPr/>
      <dgm:t>
        <a:bodyPr/>
        <a:lstStyle/>
        <a:p>
          <a:endParaRPr lang="tr-TR"/>
        </a:p>
      </dgm:t>
    </dgm:pt>
    <dgm:pt modelId="{08B05BEE-DC1C-4F59-89DA-DC36605CC3C3}" type="sibTrans" cxnId="{0D977DC7-A560-48B0-82BF-D51E19E2DFDE}">
      <dgm:prSet/>
      <dgm:spPr/>
      <dgm:t>
        <a:bodyPr/>
        <a:lstStyle/>
        <a:p>
          <a:endParaRPr lang="tr-TR"/>
        </a:p>
      </dgm:t>
    </dgm:pt>
    <dgm:pt modelId="{5659511D-BC9D-42A6-A4DF-93B6A0777101}">
      <dgm:prSet phldrT="[Metin]" custT="1"/>
      <dgm:spPr>
        <a:solidFill>
          <a:schemeClr val="accent4">
            <a:lumMod val="40000"/>
            <a:lumOff val="60000"/>
          </a:schemeClr>
        </a:solidFill>
      </dgm:spPr>
      <dgm:t>
        <a:bodyPr/>
        <a:lstStyle/>
        <a:p>
          <a:r>
            <a:rPr lang="tr-TR" sz="1800" b="1" dirty="0" smtClean="0">
              <a:solidFill>
                <a:schemeClr val="tx1"/>
              </a:solidFill>
              <a:latin typeface="+mn-lt"/>
            </a:rPr>
            <a:t>Tekrar kullanım </a:t>
          </a:r>
        </a:p>
        <a:p>
          <a:r>
            <a:rPr lang="tr-TR" sz="1600" b="0" dirty="0" smtClean="0">
              <a:solidFill>
                <a:schemeClr val="tx1"/>
              </a:solidFill>
              <a:latin typeface="+mn-lt"/>
            </a:rPr>
            <a:t>Ürünün tamamının veya bir kısmının onarılması ve yeniden kullanılması</a:t>
          </a:r>
          <a:endParaRPr lang="tr-TR" sz="1600" b="0" dirty="0">
            <a:solidFill>
              <a:schemeClr val="tx1"/>
            </a:solidFill>
            <a:latin typeface="+mn-lt"/>
          </a:endParaRPr>
        </a:p>
      </dgm:t>
    </dgm:pt>
    <dgm:pt modelId="{A91335AA-7EC7-45EB-904A-0DCCDB6EA31A}" type="parTrans" cxnId="{8BBE4609-302F-4AAF-A709-59BC7C8A8779}">
      <dgm:prSet/>
      <dgm:spPr/>
      <dgm:t>
        <a:bodyPr/>
        <a:lstStyle/>
        <a:p>
          <a:endParaRPr lang="tr-TR"/>
        </a:p>
      </dgm:t>
    </dgm:pt>
    <dgm:pt modelId="{33FBCD11-B1BE-4235-9C4A-FE0C6C6181BD}" type="sibTrans" cxnId="{8BBE4609-302F-4AAF-A709-59BC7C8A8779}">
      <dgm:prSet/>
      <dgm:spPr/>
      <dgm:t>
        <a:bodyPr/>
        <a:lstStyle/>
        <a:p>
          <a:endParaRPr lang="tr-TR"/>
        </a:p>
      </dgm:t>
    </dgm:pt>
    <dgm:pt modelId="{CCCC8AF0-BA08-4D46-9185-8BAC6A43D570}">
      <dgm:prSet custT="1"/>
      <dgm:spPr>
        <a:solidFill>
          <a:schemeClr val="accent4">
            <a:lumMod val="60000"/>
            <a:lumOff val="40000"/>
          </a:schemeClr>
        </a:solidFill>
      </dgm:spPr>
      <dgm:t>
        <a:bodyPr/>
        <a:lstStyle/>
        <a:p>
          <a:r>
            <a:rPr lang="tr-TR" sz="1800" b="1" dirty="0" smtClean="0">
              <a:solidFill>
                <a:schemeClr val="tx1"/>
              </a:solidFill>
              <a:latin typeface="+mn-lt"/>
            </a:rPr>
            <a:t>Geri Dönüşüm                         </a:t>
          </a:r>
          <a:r>
            <a:rPr lang="tr-TR" sz="1200" dirty="0" smtClean="0">
              <a:solidFill>
                <a:schemeClr val="tx1"/>
              </a:solidFill>
            </a:rPr>
            <a:t>Y</a:t>
          </a:r>
          <a:r>
            <a:rPr lang="en-US" sz="1200" dirty="0" err="1" smtClean="0">
              <a:solidFill>
                <a:schemeClr val="tx1"/>
              </a:solidFill>
            </a:rPr>
            <a:t>eniden</a:t>
          </a:r>
          <a:r>
            <a:rPr lang="en-US" sz="1200" dirty="0" smtClean="0">
              <a:solidFill>
                <a:schemeClr val="tx1"/>
              </a:solidFill>
            </a:rPr>
            <a:t> </a:t>
          </a:r>
          <a:r>
            <a:rPr lang="en-US" sz="1200" dirty="0" err="1" smtClean="0">
              <a:solidFill>
                <a:schemeClr val="tx1"/>
              </a:solidFill>
            </a:rPr>
            <a:t>değerlendirilebil</a:t>
          </a:r>
          <a:r>
            <a:rPr lang="tr-TR" sz="1200" dirty="0" smtClean="0">
              <a:solidFill>
                <a:schemeClr val="tx1"/>
              </a:solidFill>
            </a:rPr>
            <a:t>en</a:t>
          </a:r>
          <a:r>
            <a:rPr lang="en-US" sz="1200" dirty="0" smtClean="0">
              <a:solidFill>
                <a:schemeClr val="tx1"/>
              </a:solidFill>
            </a:rPr>
            <a:t> </a:t>
          </a:r>
          <a:r>
            <a:rPr lang="en-US" sz="1200" dirty="0" err="1" smtClean="0">
              <a:solidFill>
                <a:schemeClr val="tx1"/>
              </a:solidFill>
            </a:rPr>
            <a:t>atıkların</a:t>
          </a:r>
          <a:r>
            <a:rPr lang="en-US" sz="1200" dirty="0" smtClean="0">
              <a:solidFill>
                <a:schemeClr val="tx1"/>
              </a:solidFill>
            </a:rPr>
            <a:t> </a:t>
          </a:r>
          <a:r>
            <a:rPr lang="en-US" sz="1200" dirty="0" err="1" smtClean="0">
              <a:solidFill>
                <a:schemeClr val="tx1"/>
              </a:solidFill>
            </a:rPr>
            <a:t>çeşitli</a:t>
          </a:r>
          <a:r>
            <a:rPr lang="en-US" sz="1200" dirty="0" smtClean="0">
              <a:solidFill>
                <a:schemeClr val="tx1"/>
              </a:solidFill>
            </a:rPr>
            <a:t> </a:t>
          </a:r>
          <a:r>
            <a:rPr lang="en-US" sz="1200" dirty="0" err="1" smtClean="0">
              <a:solidFill>
                <a:schemeClr val="tx1"/>
              </a:solidFill>
            </a:rPr>
            <a:t>işlemlerden</a:t>
          </a:r>
          <a:r>
            <a:rPr lang="en-US" sz="1200" dirty="0" smtClean="0">
              <a:solidFill>
                <a:schemeClr val="tx1"/>
              </a:solidFill>
            </a:rPr>
            <a:t> </a:t>
          </a:r>
          <a:r>
            <a:rPr lang="en-US" sz="1200" dirty="0" err="1" smtClean="0">
              <a:solidFill>
                <a:schemeClr val="tx1"/>
              </a:solidFill>
            </a:rPr>
            <a:t>geçerek</a:t>
          </a:r>
          <a:r>
            <a:rPr lang="en-US" sz="1200" dirty="0" smtClean="0">
              <a:solidFill>
                <a:schemeClr val="tx1"/>
              </a:solidFill>
            </a:rPr>
            <a:t> </a:t>
          </a:r>
          <a:r>
            <a:rPr lang="en-US" sz="1200" dirty="0" err="1" smtClean="0">
              <a:solidFill>
                <a:schemeClr val="tx1"/>
              </a:solidFill>
            </a:rPr>
            <a:t>üretim</a:t>
          </a:r>
          <a:r>
            <a:rPr lang="en-US" sz="1200" dirty="0" smtClean="0">
              <a:solidFill>
                <a:schemeClr val="tx1"/>
              </a:solidFill>
            </a:rPr>
            <a:t> </a:t>
          </a:r>
          <a:r>
            <a:rPr lang="en-US" sz="1200" dirty="0" err="1" smtClean="0">
              <a:solidFill>
                <a:schemeClr val="tx1"/>
              </a:solidFill>
            </a:rPr>
            <a:t>sürecine</a:t>
          </a:r>
          <a:r>
            <a:rPr lang="en-US" sz="1200" dirty="0" smtClean="0">
              <a:solidFill>
                <a:schemeClr val="tx1"/>
              </a:solidFill>
            </a:rPr>
            <a:t> </a:t>
          </a:r>
          <a:r>
            <a:rPr lang="en-US" sz="1200" dirty="0" err="1" smtClean="0">
              <a:solidFill>
                <a:schemeClr val="tx1"/>
              </a:solidFill>
            </a:rPr>
            <a:t>yeniden</a:t>
          </a:r>
          <a:r>
            <a:rPr lang="en-US" sz="1200" dirty="0" smtClean="0">
              <a:solidFill>
                <a:schemeClr val="tx1"/>
              </a:solidFill>
            </a:rPr>
            <a:t> </a:t>
          </a:r>
          <a:r>
            <a:rPr lang="en-US" sz="1200" dirty="0" err="1" smtClean="0">
              <a:solidFill>
                <a:schemeClr val="tx1"/>
              </a:solidFill>
            </a:rPr>
            <a:t>dahil</a:t>
          </a:r>
          <a:r>
            <a:rPr lang="en-US" sz="1200" dirty="0" smtClean="0">
              <a:solidFill>
                <a:schemeClr val="tx1"/>
              </a:solidFill>
            </a:rPr>
            <a:t> </a:t>
          </a:r>
          <a:r>
            <a:rPr lang="en-US" sz="1200" dirty="0" err="1" smtClean="0">
              <a:solidFill>
                <a:schemeClr val="tx1"/>
              </a:solidFill>
            </a:rPr>
            <a:t>olmas</a:t>
          </a:r>
          <a:r>
            <a:rPr lang="tr-TR" sz="1200" dirty="0" err="1" smtClean="0">
              <a:solidFill>
                <a:schemeClr val="tx1"/>
              </a:solidFill>
            </a:rPr>
            <a:t>ıdır</a:t>
          </a:r>
          <a:endParaRPr lang="tr-TR" sz="1200" b="1" dirty="0">
            <a:solidFill>
              <a:schemeClr val="tx1"/>
            </a:solidFill>
            <a:latin typeface="+mn-lt"/>
          </a:endParaRPr>
        </a:p>
      </dgm:t>
    </dgm:pt>
    <dgm:pt modelId="{5B8F3051-1FF2-4BB1-9958-FE872D78E8AF}" type="parTrans" cxnId="{42A87A71-9A5F-4550-B66D-A8B4EB8C3E96}">
      <dgm:prSet/>
      <dgm:spPr/>
      <dgm:t>
        <a:bodyPr/>
        <a:lstStyle/>
        <a:p>
          <a:endParaRPr lang="tr-TR"/>
        </a:p>
      </dgm:t>
    </dgm:pt>
    <dgm:pt modelId="{F724B4E4-A88E-44B2-8CCA-C62EB8AF0D8C}" type="sibTrans" cxnId="{42A87A71-9A5F-4550-B66D-A8B4EB8C3E96}">
      <dgm:prSet/>
      <dgm:spPr/>
      <dgm:t>
        <a:bodyPr/>
        <a:lstStyle/>
        <a:p>
          <a:endParaRPr lang="tr-TR"/>
        </a:p>
      </dgm:t>
    </dgm:pt>
    <dgm:pt modelId="{91CA69C8-C9AC-4BE1-B0EE-635723630918}">
      <dgm:prSet custT="1"/>
      <dgm:spPr>
        <a:solidFill>
          <a:schemeClr val="accent4">
            <a:lumMod val="75000"/>
          </a:schemeClr>
        </a:solidFill>
      </dgm:spPr>
      <dgm:t>
        <a:bodyPr/>
        <a:lstStyle/>
        <a:p>
          <a:r>
            <a:rPr lang="tr-TR" sz="2400" b="1" dirty="0" smtClean="0">
              <a:solidFill>
                <a:schemeClr val="tx1"/>
              </a:solidFill>
              <a:latin typeface="+mn-lt"/>
            </a:rPr>
            <a:t>Enerji Geri Kazanımı</a:t>
          </a:r>
          <a:endParaRPr lang="tr-TR" sz="2400" b="1" dirty="0">
            <a:solidFill>
              <a:schemeClr val="tx1"/>
            </a:solidFill>
            <a:latin typeface="+mn-lt"/>
          </a:endParaRPr>
        </a:p>
      </dgm:t>
    </dgm:pt>
    <dgm:pt modelId="{74E4CA82-3D8F-4DC9-94BE-71DBFCDD30A9}" type="parTrans" cxnId="{A7E29A69-6AC5-47D5-807A-37DD04A1A91D}">
      <dgm:prSet/>
      <dgm:spPr/>
      <dgm:t>
        <a:bodyPr/>
        <a:lstStyle/>
        <a:p>
          <a:endParaRPr lang="tr-TR"/>
        </a:p>
      </dgm:t>
    </dgm:pt>
    <dgm:pt modelId="{7DE92047-305D-4B19-9825-58FD489CC6E0}" type="sibTrans" cxnId="{A7E29A69-6AC5-47D5-807A-37DD04A1A91D}">
      <dgm:prSet/>
      <dgm:spPr/>
      <dgm:t>
        <a:bodyPr/>
        <a:lstStyle/>
        <a:p>
          <a:endParaRPr lang="tr-TR"/>
        </a:p>
      </dgm:t>
    </dgm:pt>
    <dgm:pt modelId="{F01F5EE7-EFC6-4753-A71E-1C3A78FBCF63}">
      <dgm:prSet custT="1"/>
      <dgm:spPr>
        <a:solidFill>
          <a:schemeClr val="accent4">
            <a:lumMod val="50000"/>
          </a:schemeClr>
        </a:solidFill>
      </dgm:spPr>
      <dgm:t>
        <a:bodyPr/>
        <a:lstStyle/>
        <a:p>
          <a:r>
            <a:rPr lang="tr-TR" sz="2400" b="1" dirty="0" smtClean="0">
              <a:solidFill>
                <a:schemeClr val="tx1"/>
              </a:solidFill>
              <a:latin typeface="+mn-lt"/>
            </a:rPr>
            <a:t>Bertaraf</a:t>
          </a:r>
          <a:endParaRPr lang="tr-TR" sz="2400" b="1" dirty="0">
            <a:solidFill>
              <a:schemeClr val="tx1"/>
            </a:solidFill>
            <a:latin typeface="+mn-lt"/>
          </a:endParaRPr>
        </a:p>
      </dgm:t>
    </dgm:pt>
    <dgm:pt modelId="{0F88374A-30FD-48B8-9090-A833D079725C}" type="parTrans" cxnId="{4EF4DCBD-F3B3-4CC1-A5DF-8D7D7E35E6EF}">
      <dgm:prSet/>
      <dgm:spPr/>
      <dgm:t>
        <a:bodyPr/>
        <a:lstStyle/>
        <a:p>
          <a:endParaRPr lang="tr-TR"/>
        </a:p>
      </dgm:t>
    </dgm:pt>
    <dgm:pt modelId="{F4110402-CB81-4703-B5A4-CEA515E0C313}" type="sibTrans" cxnId="{4EF4DCBD-F3B3-4CC1-A5DF-8D7D7E35E6EF}">
      <dgm:prSet/>
      <dgm:spPr/>
      <dgm:t>
        <a:bodyPr/>
        <a:lstStyle/>
        <a:p>
          <a:endParaRPr lang="tr-TR"/>
        </a:p>
      </dgm:t>
    </dgm:pt>
    <dgm:pt modelId="{FFDFC61D-0895-4C45-A2E5-957634666E38}" type="pres">
      <dgm:prSet presAssocID="{CFA5500B-EB1B-4A49-9DFB-6DC6EB27A6D2}" presName="Name0" presStyleCnt="0">
        <dgm:presLayoutVars>
          <dgm:dir/>
          <dgm:animLvl val="lvl"/>
          <dgm:resizeHandles val="exact"/>
        </dgm:presLayoutVars>
      </dgm:prSet>
      <dgm:spPr/>
    </dgm:pt>
    <dgm:pt modelId="{DE642EA3-5EA8-4C51-AC9B-E20E878AF081}" type="pres">
      <dgm:prSet presAssocID="{236B1417-E494-437C-A52C-505B39178D36}" presName="Name8" presStyleCnt="0"/>
      <dgm:spPr/>
    </dgm:pt>
    <dgm:pt modelId="{F3F1D1A1-5723-400B-A20D-E77BBD3DF9EF}" type="pres">
      <dgm:prSet presAssocID="{236B1417-E494-437C-A52C-505B39178D36}" presName="level" presStyleLbl="node1" presStyleIdx="0" presStyleCnt="5" custScaleY="197872" custLinFactNeighborY="-3723">
        <dgm:presLayoutVars>
          <dgm:chMax val="1"/>
          <dgm:bulletEnabled val="1"/>
        </dgm:presLayoutVars>
      </dgm:prSet>
      <dgm:spPr/>
      <dgm:t>
        <a:bodyPr/>
        <a:lstStyle/>
        <a:p>
          <a:endParaRPr lang="tr-TR"/>
        </a:p>
      </dgm:t>
    </dgm:pt>
    <dgm:pt modelId="{91234888-F725-4023-9D82-B0D3F3E469FE}" type="pres">
      <dgm:prSet presAssocID="{236B1417-E494-437C-A52C-505B39178D36}" presName="levelTx" presStyleLbl="revTx" presStyleIdx="0" presStyleCnt="0">
        <dgm:presLayoutVars>
          <dgm:chMax val="1"/>
          <dgm:bulletEnabled val="1"/>
        </dgm:presLayoutVars>
      </dgm:prSet>
      <dgm:spPr/>
      <dgm:t>
        <a:bodyPr/>
        <a:lstStyle/>
        <a:p>
          <a:endParaRPr lang="tr-TR"/>
        </a:p>
      </dgm:t>
    </dgm:pt>
    <dgm:pt modelId="{99D449B1-A5B0-4FA6-8104-A9AA9A87B9B6}" type="pres">
      <dgm:prSet presAssocID="{5659511D-BC9D-42A6-A4DF-93B6A0777101}" presName="Name8" presStyleCnt="0"/>
      <dgm:spPr/>
    </dgm:pt>
    <dgm:pt modelId="{37C5E47B-93CD-4AF2-8149-44A8CDD23DB7}" type="pres">
      <dgm:prSet presAssocID="{5659511D-BC9D-42A6-A4DF-93B6A0777101}" presName="level" presStyleLbl="node1" presStyleIdx="1" presStyleCnt="5">
        <dgm:presLayoutVars>
          <dgm:chMax val="1"/>
          <dgm:bulletEnabled val="1"/>
        </dgm:presLayoutVars>
      </dgm:prSet>
      <dgm:spPr/>
      <dgm:t>
        <a:bodyPr/>
        <a:lstStyle/>
        <a:p>
          <a:endParaRPr lang="tr-TR"/>
        </a:p>
      </dgm:t>
    </dgm:pt>
    <dgm:pt modelId="{508A7993-45AA-4339-B1A2-A72850317342}" type="pres">
      <dgm:prSet presAssocID="{5659511D-BC9D-42A6-A4DF-93B6A0777101}" presName="levelTx" presStyleLbl="revTx" presStyleIdx="0" presStyleCnt="0">
        <dgm:presLayoutVars>
          <dgm:chMax val="1"/>
          <dgm:bulletEnabled val="1"/>
        </dgm:presLayoutVars>
      </dgm:prSet>
      <dgm:spPr/>
      <dgm:t>
        <a:bodyPr/>
        <a:lstStyle/>
        <a:p>
          <a:endParaRPr lang="tr-TR"/>
        </a:p>
      </dgm:t>
    </dgm:pt>
    <dgm:pt modelId="{37E33ABE-54D7-48CA-87AE-3FCCBFAEA7EA}" type="pres">
      <dgm:prSet presAssocID="{CCCC8AF0-BA08-4D46-9185-8BAC6A43D570}" presName="Name8" presStyleCnt="0"/>
      <dgm:spPr/>
    </dgm:pt>
    <dgm:pt modelId="{D577BB15-7478-471F-A42E-389AA8493D94}" type="pres">
      <dgm:prSet presAssocID="{CCCC8AF0-BA08-4D46-9185-8BAC6A43D570}" presName="level" presStyleLbl="node1" presStyleIdx="2" presStyleCnt="5" custScaleY="76618" custLinFactNeighborX="-792" custLinFactNeighborY="-857">
        <dgm:presLayoutVars>
          <dgm:chMax val="1"/>
          <dgm:bulletEnabled val="1"/>
        </dgm:presLayoutVars>
      </dgm:prSet>
      <dgm:spPr/>
      <dgm:t>
        <a:bodyPr/>
        <a:lstStyle/>
        <a:p>
          <a:endParaRPr lang="tr-TR"/>
        </a:p>
      </dgm:t>
    </dgm:pt>
    <dgm:pt modelId="{6DE43CA3-D850-46CB-A2ED-7824F552ECB8}" type="pres">
      <dgm:prSet presAssocID="{CCCC8AF0-BA08-4D46-9185-8BAC6A43D570}" presName="levelTx" presStyleLbl="revTx" presStyleIdx="0" presStyleCnt="0">
        <dgm:presLayoutVars>
          <dgm:chMax val="1"/>
          <dgm:bulletEnabled val="1"/>
        </dgm:presLayoutVars>
      </dgm:prSet>
      <dgm:spPr/>
      <dgm:t>
        <a:bodyPr/>
        <a:lstStyle/>
        <a:p>
          <a:endParaRPr lang="tr-TR"/>
        </a:p>
      </dgm:t>
    </dgm:pt>
    <dgm:pt modelId="{B4CB6E2E-39E5-4AEE-9D58-461FB2ECBA77}" type="pres">
      <dgm:prSet presAssocID="{91CA69C8-C9AC-4BE1-B0EE-635723630918}" presName="Name8" presStyleCnt="0"/>
      <dgm:spPr/>
    </dgm:pt>
    <dgm:pt modelId="{934B3EF0-31ED-456C-AE0F-2F50C35026AA}" type="pres">
      <dgm:prSet presAssocID="{91CA69C8-C9AC-4BE1-B0EE-635723630918}" presName="level" presStyleLbl="node1" presStyleIdx="3" presStyleCnt="5">
        <dgm:presLayoutVars>
          <dgm:chMax val="1"/>
          <dgm:bulletEnabled val="1"/>
        </dgm:presLayoutVars>
      </dgm:prSet>
      <dgm:spPr/>
      <dgm:t>
        <a:bodyPr/>
        <a:lstStyle/>
        <a:p>
          <a:endParaRPr lang="tr-TR"/>
        </a:p>
      </dgm:t>
    </dgm:pt>
    <dgm:pt modelId="{DCA74C08-68F0-4F44-91C5-7664A8329E3E}" type="pres">
      <dgm:prSet presAssocID="{91CA69C8-C9AC-4BE1-B0EE-635723630918}" presName="levelTx" presStyleLbl="revTx" presStyleIdx="0" presStyleCnt="0">
        <dgm:presLayoutVars>
          <dgm:chMax val="1"/>
          <dgm:bulletEnabled val="1"/>
        </dgm:presLayoutVars>
      </dgm:prSet>
      <dgm:spPr/>
      <dgm:t>
        <a:bodyPr/>
        <a:lstStyle/>
        <a:p>
          <a:endParaRPr lang="tr-TR"/>
        </a:p>
      </dgm:t>
    </dgm:pt>
    <dgm:pt modelId="{30B683FA-2FFE-471D-A03D-16D057D7CC63}" type="pres">
      <dgm:prSet presAssocID="{F01F5EE7-EFC6-4753-A71E-1C3A78FBCF63}" presName="Name8" presStyleCnt="0"/>
      <dgm:spPr/>
    </dgm:pt>
    <dgm:pt modelId="{8D1D613C-AF0E-4F2B-BEB8-9C5F971A9DF0}" type="pres">
      <dgm:prSet presAssocID="{F01F5EE7-EFC6-4753-A71E-1C3A78FBCF63}" presName="level" presStyleLbl="node1" presStyleIdx="4" presStyleCnt="5" custLinFactNeighborX="1033" custLinFactNeighborY="13732">
        <dgm:presLayoutVars>
          <dgm:chMax val="1"/>
          <dgm:bulletEnabled val="1"/>
        </dgm:presLayoutVars>
      </dgm:prSet>
      <dgm:spPr/>
      <dgm:t>
        <a:bodyPr/>
        <a:lstStyle/>
        <a:p>
          <a:endParaRPr lang="tr-TR"/>
        </a:p>
      </dgm:t>
    </dgm:pt>
    <dgm:pt modelId="{62977D85-BA42-49DE-8FDF-A66028919C7C}" type="pres">
      <dgm:prSet presAssocID="{F01F5EE7-EFC6-4753-A71E-1C3A78FBCF63}" presName="levelTx" presStyleLbl="revTx" presStyleIdx="0" presStyleCnt="0">
        <dgm:presLayoutVars>
          <dgm:chMax val="1"/>
          <dgm:bulletEnabled val="1"/>
        </dgm:presLayoutVars>
      </dgm:prSet>
      <dgm:spPr/>
      <dgm:t>
        <a:bodyPr/>
        <a:lstStyle/>
        <a:p>
          <a:endParaRPr lang="tr-TR"/>
        </a:p>
      </dgm:t>
    </dgm:pt>
  </dgm:ptLst>
  <dgm:cxnLst>
    <dgm:cxn modelId="{A0AD4F3A-9BD3-48DC-94C6-AB8011EACF87}" type="presOf" srcId="{CCCC8AF0-BA08-4D46-9185-8BAC6A43D570}" destId="{D577BB15-7478-471F-A42E-389AA8493D94}" srcOrd="0" destOrd="0" presId="urn:microsoft.com/office/officeart/2005/8/layout/pyramid3"/>
    <dgm:cxn modelId="{76986647-A4E9-4492-968A-F1BE434F6A80}" type="presOf" srcId="{236B1417-E494-437C-A52C-505B39178D36}" destId="{F3F1D1A1-5723-400B-A20D-E77BBD3DF9EF}" srcOrd="0" destOrd="0" presId="urn:microsoft.com/office/officeart/2005/8/layout/pyramid3"/>
    <dgm:cxn modelId="{0BCFFA16-6C78-4CE3-886A-746BBE5F2FE3}" type="presOf" srcId="{5659511D-BC9D-42A6-A4DF-93B6A0777101}" destId="{508A7993-45AA-4339-B1A2-A72850317342}" srcOrd="1" destOrd="0" presId="urn:microsoft.com/office/officeart/2005/8/layout/pyramid3"/>
    <dgm:cxn modelId="{A7E29A69-6AC5-47D5-807A-37DD04A1A91D}" srcId="{CFA5500B-EB1B-4A49-9DFB-6DC6EB27A6D2}" destId="{91CA69C8-C9AC-4BE1-B0EE-635723630918}" srcOrd="3" destOrd="0" parTransId="{74E4CA82-3D8F-4DC9-94BE-71DBFCDD30A9}" sibTransId="{7DE92047-305D-4B19-9825-58FD489CC6E0}"/>
    <dgm:cxn modelId="{42A87A71-9A5F-4550-B66D-A8B4EB8C3E96}" srcId="{CFA5500B-EB1B-4A49-9DFB-6DC6EB27A6D2}" destId="{CCCC8AF0-BA08-4D46-9185-8BAC6A43D570}" srcOrd="2" destOrd="0" parTransId="{5B8F3051-1FF2-4BB1-9958-FE872D78E8AF}" sibTransId="{F724B4E4-A88E-44B2-8CCA-C62EB8AF0D8C}"/>
    <dgm:cxn modelId="{4EF4DCBD-F3B3-4CC1-A5DF-8D7D7E35E6EF}" srcId="{CFA5500B-EB1B-4A49-9DFB-6DC6EB27A6D2}" destId="{F01F5EE7-EFC6-4753-A71E-1C3A78FBCF63}" srcOrd="4" destOrd="0" parTransId="{0F88374A-30FD-48B8-9090-A833D079725C}" sibTransId="{F4110402-CB81-4703-B5A4-CEA515E0C313}"/>
    <dgm:cxn modelId="{26E6379D-4329-44BF-8E91-40C3669142D7}" type="presOf" srcId="{5659511D-BC9D-42A6-A4DF-93B6A0777101}" destId="{37C5E47B-93CD-4AF2-8149-44A8CDD23DB7}" srcOrd="0" destOrd="0" presId="urn:microsoft.com/office/officeart/2005/8/layout/pyramid3"/>
    <dgm:cxn modelId="{0D977DC7-A560-48B0-82BF-D51E19E2DFDE}" srcId="{CFA5500B-EB1B-4A49-9DFB-6DC6EB27A6D2}" destId="{236B1417-E494-437C-A52C-505B39178D36}" srcOrd="0" destOrd="0" parTransId="{B2167149-2DC4-49A8-B8E5-CBA9EEF44338}" sibTransId="{08B05BEE-DC1C-4F59-89DA-DC36605CC3C3}"/>
    <dgm:cxn modelId="{259111CA-F80D-45CB-8882-44E878D7DFBD}" type="presOf" srcId="{CFA5500B-EB1B-4A49-9DFB-6DC6EB27A6D2}" destId="{FFDFC61D-0895-4C45-A2E5-957634666E38}" srcOrd="0" destOrd="0" presId="urn:microsoft.com/office/officeart/2005/8/layout/pyramid3"/>
    <dgm:cxn modelId="{77AF7758-D9AC-43BB-BDE9-71301DD92C09}" type="presOf" srcId="{91CA69C8-C9AC-4BE1-B0EE-635723630918}" destId="{934B3EF0-31ED-456C-AE0F-2F50C35026AA}" srcOrd="0" destOrd="0" presId="urn:microsoft.com/office/officeart/2005/8/layout/pyramid3"/>
    <dgm:cxn modelId="{83D67D29-105F-47B7-8917-79A73E78EA37}" type="presOf" srcId="{91CA69C8-C9AC-4BE1-B0EE-635723630918}" destId="{DCA74C08-68F0-4F44-91C5-7664A8329E3E}" srcOrd="1" destOrd="0" presId="urn:microsoft.com/office/officeart/2005/8/layout/pyramid3"/>
    <dgm:cxn modelId="{8BBE4609-302F-4AAF-A709-59BC7C8A8779}" srcId="{CFA5500B-EB1B-4A49-9DFB-6DC6EB27A6D2}" destId="{5659511D-BC9D-42A6-A4DF-93B6A0777101}" srcOrd="1" destOrd="0" parTransId="{A91335AA-7EC7-45EB-904A-0DCCDB6EA31A}" sibTransId="{33FBCD11-B1BE-4235-9C4A-FE0C6C6181BD}"/>
    <dgm:cxn modelId="{EA115C58-1AC0-47EF-A309-8BD3D8F4D26A}" type="presOf" srcId="{CCCC8AF0-BA08-4D46-9185-8BAC6A43D570}" destId="{6DE43CA3-D850-46CB-A2ED-7824F552ECB8}" srcOrd="1" destOrd="0" presId="urn:microsoft.com/office/officeart/2005/8/layout/pyramid3"/>
    <dgm:cxn modelId="{039C6AD0-CA41-4496-8761-11A4F0B6BFF2}" type="presOf" srcId="{236B1417-E494-437C-A52C-505B39178D36}" destId="{91234888-F725-4023-9D82-B0D3F3E469FE}" srcOrd="1" destOrd="0" presId="urn:microsoft.com/office/officeart/2005/8/layout/pyramid3"/>
    <dgm:cxn modelId="{830D1A35-1677-4B9D-B3FD-A23668D0622C}" type="presOf" srcId="{F01F5EE7-EFC6-4753-A71E-1C3A78FBCF63}" destId="{8D1D613C-AF0E-4F2B-BEB8-9C5F971A9DF0}" srcOrd="0" destOrd="0" presId="urn:microsoft.com/office/officeart/2005/8/layout/pyramid3"/>
    <dgm:cxn modelId="{29FBB442-1318-4AB5-BB36-49000D2E6980}" type="presOf" srcId="{F01F5EE7-EFC6-4753-A71E-1C3A78FBCF63}" destId="{62977D85-BA42-49DE-8FDF-A66028919C7C}" srcOrd="1" destOrd="0" presId="urn:microsoft.com/office/officeart/2005/8/layout/pyramid3"/>
    <dgm:cxn modelId="{89A391A5-33A1-499F-A7C6-B4D3682AA091}" type="presParOf" srcId="{FFDFC61D-0895-4C45-A2E5-957634666E38}" destId="{DE642EA3-5EA8-4C51-AC9B-E20E878AF081}" srcOrd="0" destOrd="0" presId="urn:microsoft.com/office/officeart/2005/8/layout/pyramid3"/>
    <dgm:cxn modelId="{E3AF4511-17E4-4BBA-A647-454AA44EAE61}" type="presParOf" srcId="{DE642EA3-5EA8-4C51-AC9B-E20E878AF081}" destId="{F3F1D1A1-5723-400B-A20D-E77BBD3DF9EF}" srcOrd="0" destOrd="0" presId="urn:microsoft.com/office/officeart/2005/8/layout/pyramid3"/>
    <dgm:cxn modelId="{37272538-C4AD-4523-BB27-F19BD6CB225D}" type="presParOf" srcId="{DE642EA3-5EA8-4C51-AC9B-E20E878AF081}" destId="{91234888-F725-4023-9D82-B0D3F3E469FE}" srcOrd="1" destOrd="0" presId="urn:microsoft.com/office/officeart/2005/8/layout/pyramid3"/>
    <dgm:cxn modelId="{F69FB3FC-269B-4E64-87BC-AE65F0B01053}" type="presParOf" srcId="{FFDFC61D-0895-4C45-A2E5-957634666E38}" destId="{99D449B1-A5B0-4FA6-8104-A9AA9A87B9B6}" srcOrd="1" destOrd="0" presId="urn:microsoft.com/office/officeart/2005/8/layout/pyramid3"/>
    <dgm:cxn modelId="{A8275385-52C6-4DF3-9968-C6615A624BF5}" type="presParOf" srcId="{99D449B1-A5B0-4FA6-8104-A9AA9A87B9B6}" destId="{37C5E47B-93CD-4AF2-8149-44A8CDD23DB7}" srcOrd="0" destOrd="0" presId="urn:microsoft.com/office/officeart/2005/8/layout/pyramid3"/>
    <dgm:cxn modelId="{EBDDD149-8E3B-4492-B913-4AF26A0CF8B4}" type="presParOf" srcId="{99D449B1-A5B0-4FA6-8104-A9AA9A87B9B6}" destId="{508A7993-45AA-4339-B1A2-A72850317342}" srcOrd="1" destOrd="0" presId="urn:microsoft.com/office/officeart/2005/8/layout/pyramid3"/>
    <dgm:cxn modelId="{8E03A405-2943-44A8-AED5-491E83FB7D27}" type="presParOf" srcId="{FFDFC61D-0895-4C45-A2E5-957634666E38}" destId="{37E33ABE-54D7-48CA-87AE-3FCCBFAEA7EA}" srcOrd="2" destOrd="0" presId="urn:microsoft.com/office/officeart/2005/8/layout/pyramid3"/>
    <dgm:cxn modelId="{344E1656-BF9A-47B3-8D89-5BCD41334869}" type="presParOf" srcId="{37E33ABE-54D7-48CA-87AE-3FCCBFAEA7EA}" destId="{D577BB15-7478-471F-A42E-389AA8493D94}" srcOrd="0" destOrd="0" presId="urn:microsoft.com/office/officeart/2005/8/layout/pyramid3"/>
    <dgm:cxn modelId="{110E3788-8E10-4AEF-8A6C-DC553FE59D81}" type="presParOf" srcId="{37E33ABE-54D7-48CA-87AE-3FCCBFAEA7EA}" destId="{6DE43CA3-D850-46CB-A2ED-7824F552ECB8}" srcOrd="1" destOrd="0" presId="urn:microsoft.com/office/officeart/2005/8/layout/pyramid3"/>
    <dgm:cxn modelId="{6B70010B-8959-4A0C-A635-4C12BEB74194}" type="presParOf" srcId="{FFDFC61D-0895-4C45-A2E5-957634666E38}" destId="{B4CB6E2E-39E5-4AEE-9D58-461FB2ECBA77}" srcOrd="3" destOrd="0" presId="urn:microsoft.com/office/officeart/2005/8/layout/pyramid3"/>
    <dgm:cxn modelId="{A7F4FA02-A97F-4F2B-869D-27A2D0E7B16B}" type="presParOf" srcId="{B4CB6E2E-39E5-4AEE-9D58-461FB2ECBA77}" destId="{934B3EF0-31ED-456C-AE0F-2F50C35026AA}" srcOrd="0" destOrd="0" presId="urn:microsoft.com/office/officeart/2005/8/layout/pyramid3"/>
    <dgm:cxn modelId="{A92762DC-CD5F-4405-AA7E-3F1D5494D470}" type="presParOf" srcId="{B4CB6E2E-39E5-4AEE-9D58-461FB2ECBA77}" destId="{DCA74C08-68F0-4F44-91C5-7664A8329E3E}" srcOrd="1" destOrd="0" presId="urn:microsoft.com/office/officeart/2005/8/layout/pyramid3"/>
    <dgm:cxn modelId="{61E28880-373B-40E1-A5BF-823AA0FF6AB4}" type="presParOf" srcId="{FFDFC61D-0895-4C45-A2E5-957634666E38}" destId="{30B683FA-2FFE-471D-A03D-16D057D7CC63}" srcOrd="4" destOrd="0" presId="urn:microsoft.com/office/officeart/2005/8/layout/pyramid3"/>
    <dgm:cxn modelId="{4478C1CC-F858-448C-A9AD-E09F07061AD4}" type="presParOf" srcId="{30B683FA-2FFE-471D-A03D-16D057D7CC63}" destId="{8D1D613C-AF0E-4F2B-BEB8-9C5F971A9DF0}" srcOrd="0" destOrd="0" presId="urn:microsoft.com/office/officeart/2005/8/layout/pyramid3"/>
    <dgm:cxn modelId="{F8EFADB7-A2A2-4D13-8433-2AB5DDAF1DC2}" type="presParOf" srcId="{30B683FA-2FFE-471D-A03D-16D057D7CC63}" destId="{62977D85-BA42-49DE-8FDF-A66028919C7C}"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5B41D4-1039-41BD-A85F-5592AD6F5CF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D1F6EEED-1F86-4D42-BA35-43EFBEEC7C86}">
      <dgm:prSet phldrT="[Metin]"/>
      <dgm:spPr>
        <a:solidFill>
          <a:schemeClr val="accent2"/>
        </a:solidFill>
      </dgm:spPr>
      <dgm:t>
        <a:bodyPr/>
        <a:lstStyle/>
        <a:p>
          <a:r>
            <a:rPr lang="tr-TR" dirty="0" smtClean="0">
              <a:solidFill>
                <a:srgbClr val="0070C0"/>
              </a:solidFill>
            </a:rPr>
            <a:t>Ek-3 Kriterleri</a:t>
          </a:r>
          <a:endParaRPr lang="tr-TR" dirty="0">
            <a:solidFill>
              <a:srgbClr val="0070C0"/>
            </a:solidFill>
          </a:endParaRPr>
        </a:p>
      </dgm:t>
    </dgm:pt>
    <dgm:pt modelId="{50D50351-8FC3-47BF-B7F8-6746C7BB744B}" type="parTrans" cxnId="{63B1AD4D-2416-4497-AAAB-2E6BD2FFEE11}">
      <dgm:prSet/>
      <dgm:spPr/>
      <dgm:t>
        <a:bodyPr/>
        <a:lstStyle/>
        <a:p>
          <a:endParaRPr lang="tr-TR">
            <a:solidFill>
              <a:srgbClr val="0070C0"/>
            </a:solidFill>
          </a:endParaRPr>
        </a:p>
      </dgm:t>
    </dgm:pt>
    <dgm:pt modelId="{33CD87C1-6CD2-499B-9EB0-E3761F3D99AE}" type="sibTrans" cxnId="{63B1AD4D-2416-4497-AAAB-2E6BD2FFEE11}">
      <dgm:prSet/>
      <dgm:spPr/>
      <dgm:t>
        <a:bodyPr/>
        <a:lstStyle/>
        <a:p>
          <a:endParaRPr lang="tr-TR">
            <a:solidFill>
              <a:srgbClr val="0070C0"/>
            </a:solidFill>
          </a:endParaRPr>
        </a:p>
      </dgm:t>
    </dgm:pt>
    <dgm:pt modelId="{1870199E-48D9-45A5-B6F3-BD7968C2E464}">
      <dgm:prSet phldrT="[Metin]"/>
      <dgm:spPr>
        <a:solidFill>
          <a:schemeClr val="accent2">
            <a:lumMod val="20000"/>
            <a:lumOff val="80000"/>
            <a:alpha val="90000"/>
          </a:schemeClr>
        </a:solidFill>
      </dgm:spPr>
      <dgm:t>
        <a:bodyPr/>
        <a:lstStyle/>
        <a:p>
          <a:r>
            <a:rPr lang="tr-TR" dirty="0" smtClean="0">
              <a:solidFill>
                <a:srgbClr val="0070C0"/>
              </a:solidFill>
            </a:rPr>
            <a:t>Temel Seviye Sıfır Atık Belgesi</a:t>
          </a:r>
          <a:endParaRPr lang="tr-TR" dirty="0">
            <a:solidFill>
              <a:srgbClr val="0070C0"/>
            </a:solidFill>
          </a:endParaRPr>
        </a:p>
      </dgm:t>
    </dgm:pt>
    <dgm:pt modelId="{D1B59BE1-4823-427D-BE23-FD12F9CF963E}" type="parTrans" cxnId="{CD72ABC1-83FA-4602-B644-DA9E74EAC34A}">
      <dgm:prSet/>
      <dgm:spPr/>
      <dgm:t>
        <a:bodyPr/>
        <a:lstStyle/>
        <a:p>
          <a:endParaRPr lang="tr-TR">
            <a:solidFill>
              <a:srgbClr val="0070C0"/>
            </a:solidFill>
          </a:endParaRPr>
        </a:p>
      </dgm:t>
    </dgm:pt>
    <dgm:pt modelId="{F5BF0393-DB9C-4D99-9720-441204348237}" type="sibTrans" cxnId="{CD72ABC1-83FA-4602-B644-DA9E74EAC34A}">
      <dgm:prSet/>
      <dgm:spPr/>
      <dgm:t>
        <a:bodyPr/>
        <a:lstStyle/>
        <a:p>
          <a:endParaRPr lang="tr-TR">
            <a:solidFill>
              <a:srgbClr val="0070C0"/>
            </a:solidFill>
          </a:endParaRPr>
        </a:p>
      </dgm:t>
    </dgm:pt>
    <dgm:pt modelId="{AD267DC5-7284-49AA-9B1B-E58DF9C1200C}">
      <dgm:prSet phldrT="[Metin]"/>
      <dgm:spPr>
        <a:solidFill>
          <a:schemeClr val="accent2"/>
        </a:solidFill>
      </dgm:spPr>
      <dgm:t>
        <a:bodyPr/>
        <a:lstStyle/>
        <a:p>
          <a:r>
            <a:rPr lang="tr-TR" dirty="0" smtClean="0">
              <a:solidFill>
                <a:srgbClr val="0070C0"/>
              </a:solidFill>
            </a:rPr>
            <a:t>Ek-4 Kriterleri</a:t>
          </a:r>
          <a:endParaRPr lang="tr-TR" dirty="0">
            <a:solidFill>
              <a:srgbClr val="0070C0"/>
            </a:solidFill>
          </a:endParaRPr>
        </a:p>
      </dgm:t>
    </dgm:pt>
    <dgm:pt modelId="{E6D535E3-5B56-4CEE-9C64-FE09B6A13691}" type="parTrans" cxnId="{A05BCB16-1ED7-4866-96B5-A8F36120848B}">
      <dgm:prSet/>
      <dgm:spPr/>
      <dgm:t>
        <a:bodyPr/>
        <a:lstStyle/>
        <a:p>
          <a:endParaRPr lang="tr-TR">
            <a:solidFill>
              <a:srgbClr val="0070C0"/>
            </a:solidFill>
          </a:endParaRPr>
        </a:p>
      </dgm:t>
    </dgm:pt>
    <dgm:pt modelId="{1FE58289-F649-4A75-9FA9-5FA694C1EFC8}" type="sibTrans" cxnId="{A05BCB16-1ED7-4866-96B5-A8F36120848B}">
      <dgm:prSet/>
      <dgm:spPr/>
      <dgm:t>
        <a:bodyPr/>
        <a:lstStyle/>
        <a:p>
          <a:endParaRPr lang="tr-TR">
            <a:solidFill>
              <a:srgbClr val="0070C0"/>
            </a:solidFill>
          </a:endParaRPr>
        </a:p>
      </dgm:t>
    </dgm:pt>
    <dgm:pt modelId="{AD8CAACF-F635-4899-BAD5-7F541721C6AC}">
      <dgm:prSet phldrT="[Metin]"/>
      <dgm:spPr>
        <a:solidFill>
          <a:schemeClr val="accent2">
            <a:lumMod val="20000"/>
            <a:lumOff val="80000"/>
            <a:alpha val="90000"/>
          </a:schemeClr>
        </a:solidFill>
      </dgm:spPr>
      <dgm:t>
        <a:bodyPr/>
        <a:lstStyle/>
        <a:p>
          <a:r>
            <a:rPr lang="tr-TR" dirty="0" smtClean="0">
              <a:solidFill>
                <a:srgbClr val="0070C0"/>
              </a:solidFill>
            </a:rPr>
            <a:t>Gümüş </a:t>
          </a:r>
          <a:r>
            <a:rPr lang="tr-TR" dirty="0" err="1" smtClean="0">
              <a:solidFill>
                <a:srgbClr val="0070C0"/>
              </a:solidFill>
            </a:rPr>
            <a:t>Sıfık</a:t>
          </a:r>
          <a:r>
            <a:rPr lang="tr-TR" dirty="0" smtClean="0">
              <a:solidFill>
                <a:srgbClr val="0070C0"/>
              </a:solidFill>
            </a:rPr>
            <a:t> Atık Belgesi</a:t>
          </a:r>
          <a:endParaRPr lang="tr-TR" dirty="0">
            <a:solidFill>
              <a:srgbClr val="0070C0"/>
            </a:solidFill>
          </a:endParaRPr>
        </a:p>
      </dgm:t>
    </dgm:pt>
    <dgm:pt modelId="{0C9CCB83-45EE-443E-BAA8-BF4F6169C9FB}" type="parTrans" cxnId="{B2E36B87-C0A4-47BF-98A3-651A473FB5D4}">
      <dgm:prSet/>
      <dgm:spPr/>
      <dgm:t>
        <a:bodyPr/>
        <a:lstStyle/>
        <a:p>
          <a:endParaRPr lang="tr-TR">
            <a:solidFill>
              <a:srgbClr val="0070C0"/>
            </a:solidFill>
          </a:endParaRPr>
        </a:p>
      </dgm:t>
    </dgm:pt>
    <dgm:pt modelId="{2E6BA105-DE73-4A14-B903-95BADFF1ADA9}" type="sibTrans" cxnId="{B2E36B87-C0A4-47BF-98A3-651A473FB5D4}">
      <dgm:prSet/>
      <dgm:spPr/>
      <dgm:t>
        <a:bodyPr/>
        <a:lstStyle/>
        <a:p>
          <a:endParaRPr lang="tr-TR">
            <a:solidFill>
              <a:srgbClr val="0070C0"/>
            </a:solidFill>
          </a:endParaRPr>
        </a:p>
      </dgm:t>
    </dgm:pt>
    <dgm:pt modelId="{4572864B-930F-484A-B76A-5749C125BB4D}">
      <dgm:prSet phldrT="[Metin]"/>
      <dgm:spPr>
        <a:solidFill>
          <a:schemeClr val="accent2">
            <a:lumMod val="20000"/>
            <a:lumOff val="80000"/>
            <a:alpha val="90000"/>
          </a:schemeClr>
        </a:solidFill>
      </dgm:spPr>
      <dgm:t>
        <a:bodyPr/>
        <a:lstStyle/>
        <a:p>
          <a:r>
            <a:rPr lang="tr-TR" dirty="0" smtClean="0">
              <a:solidFill>
                <a:srgbClr val="0070C0"/>
              </a:solidFill>
            </a:rPr>
            <a:t>Altın </a:t>
          </a:r>
          <a:r>
            <a:rPr lang="tr-TR" dirty="0" err="1" smtClean="0">
              <a:solidFill>
                <a:srgbClr val="0070C0"/>
              </a:solidFill>
            </a:rPr>
            <a:t>Sıfık</a:t>
          </a:r>
          <a:r>
            <a:rPr lang="tr-TR" dirty="0" smtClean="0">
              <a:solidFill>
                <a:srgbClr val="0070C0"/>
              </a:solidFill>
            </a:rPr>
            <a:t> Atık Belgesi</a:t>
          </a:r>
          <a:endParaRPr lang="tr-TR" dirty="0">
            <a:solidFill>
              <a:srgbClr val="0070C0"/>
            </a:solidFill>
          </a:endParaRPr>
        </a:p>
      </dgm:t>
    </dgm:pt>
    <dgm:pt modelId="{A2ACC5E1-5F6A-48C4-A627-733120CB8638}" type="parTrans" cxnId="{66478ADA-F3DB-4DE6-A986-E733BB802B8C}">
      <dgm:prSet/>
      <dgm:spPr/>
      <dgm:t>
        <a:bodyPr/>
        <a:lstStyle/>
        <a:p>
          <a:endParaRPr lang="tr-TR">
            <a:solidFill>
              <a:srgbClr val="0070C0"/>
            </a:solidFill>
          </a:endParaRPr>
        </a:p>
      </dgm:t>
    </dgm:pt>
    <dgm:pt modelId="{DFB5D2B9-2027-4FB7-B1A8-7FDF2E5051BE}" type="sibTrans" cxnId="{66478ADA-F3DB-4DE6-A986-E733BB802B8C}">
      <dgm:prSet/>
      <dgm:spPr/>
      <dgm:t>
        <a:bodyPr/>
        <a:lstStyle/>
        <a:p>
          <a:endParaRPr lang="tr-TR">
            <a:solidFill>
              <a:srgbClr val="0070C0"/>
            </a:solidFill>
          </a:endParaRPr>
        </a:p>
      </dgm:t>
    </dgm:pt>
    <dgm:pt modelId="{F361A27F-169A-413E-A966-9B374B577CF3}">
      <dgm:prSet/>
      <dgm:spPr>
        <a:solidFill>
          <a:schemeClr val="accent2">
            <a:lumMod val="20000"/>
            <a:lumOff val="80000"/>
            <a:alpha val="90000"/>
          </a:schemeClr>
        </a:solidFill>
      </dgm:spPr>
      <dgm:t>
        <a:bodyPr/>
        <a:lstStyle/>
        <a:p>
          <a:r>
            <a:rPr lang="tr-TR" dirty="0" smtClean="0">
              <a:solidFill>
                <a:srgbClr val="0070C0"/>
              </a:solidFill>
            </a:rPr>
            <a:t>Platin </a:t>
          </a:r>
          <a:r>
            <a:rPr lang="tr-TR" dirty="0" err="1" smtClean="0">
              <a:solidFill>
                <a:srgbClr val="0070C0"/>
              </a:solidFill>
            </a:rPr>
            <a:t>Sıfık</a:t>
          </a:r>
          <a:r>
            <a:rPr lang="tr-TR" dirty="0" smtClean="0">
              <a:solidFill>
                <a:srgbClr val="0070C0"/>
              </a:solidFill>
            </a:rPr>
            <a:t> Atık Belgesi</a:t>
          </a:r>
          <a:endParaRPr lang="tr-TR" dirty="0">
            <a:solidFill>
              <a:srgbClr val="0070C0"/>
            </a:solidFill>
          </a:endParaRPr>
        </a:p>
      </dgm:t>
    </dgm:pt>
    <dgm:pt modelId="{6BF27D18-A56C-44B6-8860-A59C21A41DEF}" type="parTrans" cxnId="{186F0FC2-ADFE-4F12-ABD7-4F61A09483BD}">
      <dgm:prSet/>
      <dgm:spPr/>
      <dgm:t>
        <a:bodyPr/>
        <a:lstStyle/>
        <a:p>
          <a:endParaRPr lang="tr-TR">
            <a:solidFill>
              <a:srgbClr val="0070C0"/>
            </a:solidFill>
          </a:endParaRPr>
        </a:p>
      </dgm:t>
    </dgm:pt>
    <dgm:pt modelId="{5BC3576D-4586-4BCC-8FEC-09ED31C9A9B3}" type="sibTrans" cxnId="{186F0FC2-ADFE-4F12-ABD7-4F61A09483BD}">
      <dgm:prSet/>
      <dgm:spPr/>
      <dgm:t>
        <a:bodyPr/>
        <a:lstStyle/>
        <a:p>
          <a:endParaRPr lang="tr-TR">
            <a:solidFill>
              <a:srgbClr val="0070C0"/>
            </a:solidFill>
          </a:endParaRPr>
        </a:p>
      </dgm:t>
    </dgm:pt>
    <dgm:pt modelId="{BD6C9940-2136-4B30-867B-EBEC95238483}">
      <dgm:prSet/>
      <dgm:spPr>
        <a:solidFill>
          <a:schemeClr val="accent2">
            <a:lumMod val="20000"/>
            <a:lumOff val="80000"/>
            <a:alpha val="90000"/>
          </a:schemeClr>
        </a:solidFill>
      </dgm:spPr>
      <dgm:t>
        <a:bodyPr/>
        <a:lstStyle/>
        <a:p>
          <a:endParaRPr lang="tr-TR" dirty="0">
            <a:solidFill>
              <a:srgbClr val="0070C0"/>
            </a:solidFill>
          </a:endParaRPr>
        </a:p>
      </dgm:t>
    </dgm:pt>
    <dgm:pt modelId="{E2082B2F-874B-431F-9AFC-4E2F4ABBF45D}" type="parTrans" cxnId="{7BD752BA-B5BE-4B7E-B03B-B337D4822224}">
      <dgm:prSet/>
      <dgm:spPr/>
      <dgm:t>
        <a:bodyPr/>
        <a:lstStyle/>
        <a:p>
          <a:endParaRPr lang="tr-TR">
            <a:solidFill>
              <a:srgbClr val="0070C0"/>
            </a:solidFill>
          </a:endParaRPr>
        </a:p>
      </dgm:t>
    </dgm:pt>
    <dgm:pt modelId="{3AA7DF9F-660F-42E0-99EC-27DCA66FF04C}" type="sibTrans" cxnId="{7BD752BA-B5BE-4B7E-B03B-B337D4822224}">
      <dgm:prSet/>
      <dgm:spPr/>
      <dgm:t>
        <a:bodyPr/>
        <a:lstStyle/>
        <a:p>
          <a:endParaRPr lang="tr-TR">
            <a:solidFill>
              <a:srgbClr val="0070C0"/>
            </a:solidFill>
          </a:endParaRPr>
        </a:p>
      </dgm:t>
    </dgm:pt>
    <dgm:pt modelId="{9DCFD4BE-87FE-4B7A-8495-E4D0293D198B}" type="pres">
      <dgm:prSet presAssocID="{975B41D4-1039-41BD-A85F-5592AD6F5CF3}" presName="Name0" presStyleCnt="0">
        <dgm:presLayoutVars>
          <dgm:dir/>
          <dgm:animLvl val="lvl"/>
          <dgm:resizeHandles val="exact"/>
        </dgm:presLayoutVars>
      </dgm:prSet>
      <dgm:spPr/>
      <dgm:t>
        <a:bodyPr/>
        <a:lstStyle/>
        <a:p>
          <a:endParaRPr lang="tr-TR"/>
        </a:p>
      </dgm:t>
    </dgm:pt>
    <dgm:pt modelId="{84BF8994-7022-4CC6-8C52-FB5E32962DBE}" type="pres">
      <dgm:prSet presAssocID="{D1F6EEED-1F86-4D42-BA35-43EFBEEC7C86}" presName="composite" presStyleCnt="0"/>
      <dgm:spPr/>
    </dgm:pt>
    <dgm:pt modelId="{3EC9603B-5D79-4103-BE2D-2984E8D48CEE}" type="pres">
      <dgm:prSet presAssocID="{D1F6EEED-1F86-4D42-BA35-43EFBEEC7C86}" presName="parTx" presStyleLbl="alignNode1" presStyleIdx="0" presStyleCnt="2">
        <dgm:presLayoutVars>
          <dgm:chMax val="0"/>
          <dgm:chPref val="0"/>
          <dgm:bulletEnabled val="1"/>
        </dgm:presLayoutVars>
      </dgm:prSet>
      <dgm:spPr/>
      <dgm:t>
        <a:bodyPr/>
        <a:lstStyle/>
        <a:p>
          <a:endParaRPr lang="tr-TR"/>
        </a:p>
      </dgm:t>
    </dgm:pt>
    <dgm:pt modelId="{CA28DA93-E19A-4CC2-8204-1D3FEA7B2ED2}" type="pres">
      <dgm:prSet presAssocID="{D1F6EEED-1F86-4D42-BA35-43EFBEEC7C86}" presName="desTx" presStyleLbl="alignAccFollowNode1" presStyleIdx="0" presStyleCnt="2" custLinFactNeighborX="-1969">
        <dgm:presLayoutVars>
          <dgm:bulletEnabled val="1"/>
        </dgm:presLayoutVars>
      </dgm:prSet>
      <dgm:spPr/>
      <dgm:t>
        <a:bodyPr/>
        <a:lstStyle/>
        <a:p>
          <a:endParaRPr lang="tr-TR"/>
        </a:p>
      </dgm:t>
    </dgm:pt>
    <dgm:pt modelId="{497BC306-090C-400E-903D-D1FABDB775C8}" type="pres">
      <dgm:prSet presAssocID="{33CD87C1-6CD2-499B-9EB0-E3761F3D99AE}" presName="space" presStyleCnt="0"/>
      <dgm:spPr/>
    </dgm:pt>
    <dgm:pt modelId="{AC33A5FF-7820-4BB3-B1AA-CE7341607A32}" type="pres">
      <dgm:prSet presAssocID="{AD267DC5-7284-49AA-9B1B-E58DF9C1200C}" presName="composite" presStyleCnt="0"/>
      <dgm:spPr/>
    </dgm:pt>
    <dgm:pt modelId="{CA372FC9-3358-45FD-9A17-23D4785DFE99}" type="pres">
      <dgm:prSet presAssocID="{AD267DC5-7284-49AA-9B1B-E58DF9C1200C}" presName="parTx" presStyleLbl="alignNode1" presStyleIdx="1" presStyleCnt="2" custLinFactNeighborX="1" custLinFactNeighborY="-5121">
        <dgm:presLayoutVars>
          <dgm:chMax val="0"/>
          <dgm:chPref val="0"/>
          <dgm:bulletEnabled val="1"/>
        </dgm:presLayoutVars>
      </dgm:prSet>
      <dgm:spPr/>
      <dgm:t>
        <a:bodyPr/>
        <a:lstStyle/>
        <a:p>
          <a:endParaRPr lang="tr-TR"/>
        </a:p>
      </dgm:t>
    </dgm:pt>
    <dgm:pt modelId="{0C710AD7-4E63-47F9-A3EC-11BF2766E795}" type="pres">
      <dgm:prSet presAssocID="{AD267DC5-7284-49AA-9B1B-E58DF9C1200C}" presName="desTx" presStyleLbl="alignAccFollowNode1" presStyleIdx="1" presStyleCnt="2">
        <dgm:presLayoutVars>
          <dgm:bulletEnabled val="1"/>
        </dgm:presLayoutVars>
      </dgm:prSet>
      <dgm:spPr/>
      <dgm:t>
        <a:bodyPr/>
        <a:lstStyle/>
        <a:p>
          <a:endParaRPr lang="tr-TR"/>
        </a:p>
      </dgm:t>
    </dgm:pt>
  </dgm:ptLst>
  <dgm:cxnLst>
    <dgm:cxn modelId="{CD72ABC1-83FA-4602-B644-DA9E74EAC34A}" srcId="{D1F6EEED-1F86-4D42-BA35-43EFBEEC7C86}" destId="{1870199E-48D9-45A5-B6F3-BD7968C2E464}" srcOrd="0" destOrd="0" parTransId="{D1B59BE1-4823-427D-BE23-FD12F9CF963E}" sibTransId="{F5BF0393-DB9C-4D99-9720-441204348237}"/>
    <dgm:cxn modelId="{DA8709C4-944B-4A9C-AA3F-2A96EC053DAC}" type="presOf" srcId="{975B41D4-1039-41BD-A85F-5592AD6F5CF3}" destId="{9DCFD4BE-87FE-4B7A-8495-E4D0293D198B}" srcOrd="0" destOrd="0" presId="urn:microsoft.com/office/officeart/2005/8/layout/hList1"/>
    <dgm:cxn modelId="{B2E36B87-C0A4-47BF-98A3-651A473FB5D4}" srcId="{AD267DC5-7284-49AA-9B1B-E58DF9C1200C}" destId="{AD8CAACF-F635-4899-BAD5-7F541721C6AC}" srcOrd="0" destOrd="0" parTransId="{0C9CCB83-45EE-443E-BAA8-BF4F6169C9FB}" sibTransId="{2E6BA105-DE73-4A14-B903-95BADFF1ADA9}"/>
    <dgm:cxn modelId="{2DFE89B9-ABB8-43B5-8CD7-C9470E56A3FF}" type="presOf" srcId="{BD6C9940-2136-4B30-867B-EBEC95238483}" destId="{0C710AD7-4E63-47F9-A3EC-11BF2766E795}" srcOrd="0" destOrd="3" presId="urn:microsoft.com/office/officeart/2005/8/layout/hList1"/>
    <dgm:cxn modelId="{66478ADA-F3DB-4DE6-A986-E733BB802B8C}" srcId="{AD267DC5-7284-49AA-9B1B-E58DF9C1200C}" destId="{4572864B-930F-484A-B76A-5749C125BB4D}" srcOrd="1" destOrd="0" parTransId="{A2ACC5E1-5F6A-48C4-A627-733120CB8638}" sibTransId="{DFB5D2B9-2027-4FB7-B1A8-7FDF2E5051BE}"/>
    <dgm:cxn modelId="{C309C0CD-2036-4B40-9985-57130B49A550}" type="presOf" srcId="{AD8CAACF-F635-4899-BAD5-7F541721C6AC}" destId="{0C710AD7-4E63-47F9-A3EC-11BF2766E795}" srcOrd="0" destOrd="0" presId="urn:microsoft.com/office/officeart/2005/8/layout/hList1"/>
    <dgm:cxn modelId="{9B94E22C-2C69-4F16-9C6E-7CCB6801E4CD}" type="presOf" srcId="{1870199E-48D9-45A5-B6F3-BD7968C2E464}" destId="{CA28DA93-E19A-4CC2-8204-1D3FEA7B2ED2}" srcOrd="0" destOrd="0" presId="urn:microsoft.com/office/officeart/2005/8/layout/hList1"/>
    <dgm:cxn modelId="{EBAE5DE8-D285-4AB9-8F7D-98B713C63335}" type="presOf" srcId="{AD267DC5-7284-49AA-9B1B-E58DF9C1200C}" destId="{CA372FC9-3358-45FD-9A17-23D4785DFE99}" srcOrd="0" destOrd="0" presId="urn:microsoft.com/office/officeart/2005/8/layout/hList1"/>
    <dgm:cxn modelId="{C5051D04-22D4-445E-9984-8B3C3725AECB}" type="presOf" srcId="{D1F6EEED-1F86-4D42-BA35-43EFBEEC7C86}" destId="{3EC9603B-5D79-4103-BE2D-2984E8D48CEE}" srcOrd="0" destOrd="0" presId="urn:microsoft.com/office/officeart/2005/8/layout/hList1"/>
    <dgm:cxn modelId="{7BD752BA-B5BE-4B7E-B03B-B337D4822224}" srcId="{AD267DC5-7284-49AA-9B1B-E58DF9C1200C}" destId="{BD6C9940-2136-4B30-867B-EBEC95238483}" srcOrd="3" destOrd="0" parTransId="{E2082B2F-874B-431F-9AFC-4E2F4ABBF45D}" sibTransId="{3AA7DF9F-660F-42E0-99EC-27DCA66FF04C}"/>
    <dgm:cxn modelId="{186F0FC2-ADFE-4F12-ABD7-4F61A09483BD}" srcId="{AD267DC5-7284-49AA-9B1B-E58DF9C1200C}" destId="{F361A27F-169A-413E-A966-9B374B577CF3}" srcOrd="2" destOrd="0" parTransId="{6BF27D18-A56C-44B6-8860-A59C21A41DEF}" sibTransId="{5BC3576D-4586-4BCC-8FEC-09ED31C9A9B3}"/>
    <dgm:cxn modelId="{2564A4D2-A613-4F14-8A41-76199565C477}" type="presOf" srcId="{4572864B-930F-484A-B76A-5749C125BB4D}" destId="{0C710AD7-4E63-47F9-A3EC-11BF2766E795}" srcOrd="0" destOrd="1" presId="urn:microsoft.com/office/officeart/2005/8/layout/hList1"/>
    <dgm:cxn modelId="{A05BCB16-1ED7-4866-96B5-A8F36120848B}" srcId="{975B41D4-1039-41BD-A85F-5592AD6F5CF3}" destId="{AD267DC5-7284-49AA-9B1B-E58DF9C1200C}" srcOrd="1" destOrd="0" parTransId="{E6D535E3-5B56-4CEE-9C64-FE09B6A13691}" sibTransId="{1FE58289-F649-4A75-9FA9-5FA694C1EFC8}"/>
    <dgm:cxn modelId="{974FDEFC-766A-45F9-9D62-1308520516E4}" type="presOf" srcId="{F361A27F-169A-413E-A966-9B374B577CF3}" destId="{0C710AD7-4E63-47F9-A3EC-11BF2766E795}" srcOrd="0" destOrd="2" presId="urn:microsoft.com/office/officeart/2005/8/layout/hList1"/>
    <dgm:cxn modelId="{63B1AD4D-2416-4497-AAAB-2E6BD2FFEE11}" srcId="{975B41D4-1039-41BD-A85F-5592AD6F5CF3}" destId="{D1F6EEED-1F86-4D42-BA35-43EFBEEC7C86}" srcOrd="0" destOrd="0" parTransId="{50D50351-8FC3-47BF-B7F8-6746C7BB744B}" sibTransId="{33CD87C1-6CD2-499B-9EB0-E3761F3D99AE}"/>
    <dgm:cxn modelId="{23263D90-DB56-4043-AA54-2CC32A67C600}" type="presParOf" srcId="{9DCFD4BE-87FE-4B7A-8495-E4D0293D198B}" destId="{84BF8994-7022-4CC6-8C52-FB5E32962DBE}" srcOrd="0" destOrd="0" presId="urn:microsoft.com/office/officeart/2005/8/layout/hList1"/>
    <dgm:cxn modelId="{4F7C6056-1743-41B4-84B5-F18564D5140A}" type="presParOf" srcId="{84BF8994-7022-4CC6-8C52-FB5E32962DBE}" destId="{3EC9603B-5D79-4103-BE2D-2984E8D48CEE}" srcOrd="0" destOrd="0" presId="urn:microsoft.com/office/officeart/2005/8/layout/hList1"/>
    <dgm:cxn modelId="{E51029D5-AF1E-4146-AE6B-6D02E39D2FEA}" type="presParOf" srcId="{84BF8994-7022-4CC6-8C52-FB5E32962DBE}" destId="{CA28DA93-E19A-4CC2-8204-1D3FEA7B2ED2}" srcOrd="1" destOrd="0" presId="urn:microsoft.com/office/officeart/2005/8/layout/hList1"/>
    <dgm:cxn modelId="{24669007-D9A1-4151-B946-52A7CFA9E2E7}" type="presParOf" srcId="{9DCFD4BE-87FE-4B7A-8495-E4D0293D198B}" destId="{497BC306-090C-400E-903D-D1FABDB775C8}" srcOrd="1" destOrd="0" presId="urn:microsoft.com/office/officeart/2005/8/layout/hList1"/>
    <dgm:cxn modelId="{AB8E2B5D-5ECC-4F54-9E3D-084FAB4E8C9C}" type="presParOf" srcId="{9DCFD4BE-87FE-4B7A-8495-E4D0293D198B}" destId="{AC33A5FF-7820-4BB3-B1AA-CE7341607A32}" srcOrd="2" destOrd="0" presId="urn:microsoft.com/office/officeart/2005/8/layout/hList1"/>
    <dgm:cxn modelId="{489CEA31-883B-4A0B-8B54-CCD5ACAE959E}" type="presParOf" srcId="{AC33A5FF-7820-4BB3-B1AA-CE7341607A32}" destId="{CA372FC9-3358-45FD-9A17-23D4785DFE99}" srcOrd="0" destOrd="0" presId="urn:microsoft.com/office/officeart/2005/8/layout/hList1"/>
    <dgm:cxn modelId="{730FC579-07D9-473F-93D1-B5456C12775A}" type="presParOf" srcId="{AC33A5FF-7820-4BB3-B1AA-CE7341607A32}" destId="{0C710AD7-4E63-47F9-A3EC-11BF2766E795}"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5F4F2E-39FC-42BD-9CA6-BE91455EEAB2}"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tr-TR"/>
        </a:p>
      </dgm:t>
    </dgm:pt>
    <dgm:pt modelId="{5CAA09C0-5FDD-4CF9-ACEC-4F2BD0CF2771}">
      <dgm:prSet phldrT="[Metin]" custT="1"/>
      <dgm:spPr>
        <a:solidFill>
          <a:schemeClr val="accent4">
            <a:lumMod val="60000"/>
            <a:lumOff val="40000"/>
          </a:schemeClr>
        </a:solidFill>
      </dgm:spPr>
      <dgm:t>
        <a:bodyPr/>
        <a:lstStyle/>
        <a:p>
          <a:r>
            <a:rPr lang="tr-TR" sz="1600" b="1" dirty="0" smtClean="0">
              <a:solidFill>
                <a:schemeClr val="accent6">
                  <a:lumMod val="50000"/>
                </a:schemeClr>
              </a:solidFill>
            </a:rPr>
            <a:t>Altın, Gümüş, Platin Seviye Sıfır Atık Belgesi</a:t>
          </a:r>
        </a:p>
      </dgm:t>
    </dgm:pt>
    <dgm:pt modelId="{4BC28E35-CD0B-4CEA-860F-697CA260E3B9}" type="parTrans" cxnId="{7AC0C739-5C07-4B65-9EED-E9547F7A85BD}">
      <dgm:prSet/>
      <dgm:spPr/>
      <dgm:t>
        <a:bodyPr/>
        <a:lstStyle/>
        <a:p>
          <a:endParaRPr lang="tr-TR"/>
        </a:p>
      </dgm:t>
    </dgm:pt>
    <dgm:pt modelId="{A6BB08B6-A492-4316-9ECA-B19AACFD86E8}" type="sibTrans" cxnId="{7AC0C739-5C07-4B65-9EED-E9547F7A85BD}">
      <dgm:prSet/>
      <dgm:spPr/>
      <dgm:t>
        <a:bodyPr/>
        <a:lstStyle/>
        <a:p>
          <a:endParaRPr lang="tr-TR"/>
        </a:p>
      </dgm:t>
    </dgm:pt>
    <dgm:pt modelId="{1EE60DC3-10AD-4272-9AAB-113B0B3AD81B}">
      <dgm:prSet phldrT="[Metin]" custT="1"/>
      <dgm:spPr>
        <a:solidFill>
          <a:schemeClr val="accent4">
            <a:lumMod val="20000"/>
            <a:lumOff val="80000"/>
          </a:schemeClr>
        </a:solidFill>
      </dgm:spPr>
      <dgm:t>
        <a:bodyPr/>
        <a:lstStyle/>
        <a:p>
          <a:endParaRPr lang="tr-TR" sz="1200" dirty="0" smtClean="0">
            <a:solidFill>
              <a:srgbClr val="0070C0"/>
            </a:solidFill>
          </a:endParaRPr>
        </a:p>
        <a:p>
          <a:r>
            <a:rPr lang="tr-TR" sz="1400" dirty="0" smtClean="0">
              <a:solidFill>
                <a:srgbClr val="0070C0"/>
              </a:solidFill>
            </a:rPr>
            <a:t>İl belediyeleri</a:t>
          </a:r>
        </a:p>
        <a:p>
          <a:r>
            <a:rPr lang="tr-TR" sz="1400" dirty="0" smtClean="0">
              <a:solidFill>
                <a:srgbClr val="0070C0"/>
              </a:solidFill>
            </a:rPr>
            <a:t>Nüfus</a:t>
          </a:r>
          <a:r>
            <a:rPr lang="tr-TR" sz="1400" dirty="0" smtClean="0">
              <a:solidFill>
                <a:srgbClr val="0070C0"/>
              </a:solidFill>
              <a:latin typeface="Calibri" panose="020F0502020204030204" pitchFamily="34" charset="0"/>
              <a:cs typeface="Calibri" panose="020F0502020204030204" pitchFamily="34" charset="0"/>
            </a:rPr>
            <a:t>&gt;50.000 ilçe belediyeleri</a:t>
          </a:r>
        </a:p>
        <a:p>
          <a:r>
            <a:rPr lang="tr-TR" sz="1400" dirty="0" smtClean="0">
              <a:solidFill>
                <a:srgbClr val="0070C0"/>
              </a:solidFill>
              <a:latin typeface="Calibri" panose="020F0502020204030204" pitchFamily="34" charset="0"/>
              <a:cs typeface="Calibri" panose="020F0502020204030204" pitchFamily="34" charset="0"/>
            </a:rPr>
            <a:t>OSB</a:t>
          </a:r>
        </a:p>
        <a:p>
          <a:r>
            <a:rPr lang="tr-TR" sz="1400" dirty="0" smtClean="0">
              <a:solidFill>
                <a:srgbClr val="0070C0"/>
              </a:solidFill>
              <a:latin typeface="Calibri" panose="020F0502020204030204" pitchFamily="34" charset="0"/>
              <a:cs typeface="Calibri" panose="020F0502020204030204" pitchFamily="34" charset="0"/>
            </a:rPr>
            <a:t>AVM</a:t>
          </a:r>
        </a:p>
        <a:p>
          <a:r>
            <a:rPr lang="tr-TR" sz="1400" dirty="0" smtClean="0">
              <a:solidFill>
                <a:srgbClr val="0070C0"/>
              </a:solidFill>
            </a:rPr>
            <a:t>Tren, Otobüs Terminalleri</a:t>
          </a:r>
        </a:p>
        <a:p>
          <a:r>
            <a:rPr lang="tr-TR" sz="1400" dirty="0" smtClean="0">
              <a:solidFill>
                <a:srgbClr val="0070C0"/>
              </a:solidFill>
            </a:rPr>
            <a:t>Limanlar</a:t>
          </a:r>
        </a:p>
        <a:p>
          <a:r>
            <a:rPr lang="tr-TR" sz="1400" dirty="0" smtClean="0">
              <a:solidFill>
                <a:srgbClr val="0070C0"/>
              </a:solidFill>
            </a:rPr>
            <a:t>50 oda ve üstü konaklama işletmeleri</a:t>
          </a:r>
          <a:endParaRPr lang="tr-TR" sz="1400" dirty="0">
            <a:solidFill>
              <a:srgbClr val="0070C0"/>
            </a:solidFill>
          </a:endParaRPr>
        </a:p>
      </dgm:t>
    </dgm:pt>
    <dgm:pt modelId="{2ADD09ED-4F2B-47DF-8736-6449D7F3E403}" type="parTrans" cxnId="{778D631E-15BA-4DFF-9EEF-2E2B19563FD2}">
      <dgm:prSet/>
      <dgm:spPr/>
      <dgm:t>
        <a:bodyPr/>
        <a:lstStyle/>
        <a:p>
          <a:endParaRPr lang="tr-TR"/>
        </a:p>
      </dgm:t>
    </dgm:pt>
    <dgm:pt modelId="{C546A27E-FC38-4DDF-AED8-04D623628F4B}" type="sibTrans" cxnId="{778D631E-15BA-4DFF-9EEF-2E2B19563FD2}">
      <dgm:prSet/>
      <dgm:spPr/>
      <dgm:t>
        <a:bodyPr/>
        <a:lstStyle/>
        <a:p>
          <a:endParaRPr lang="tr-TR"/>
        </a:p>
      </dgm:t>
    </dgm:pt>
    <dgm:pt modelId="{6A31695C-1BA7-4E15-B016-767A467591F9}" type="pres">
      <dgm:prSet presAssocID="{B25F4F2E-39FC-42BD-9CA6-BE91455EEAB2}" presName="Name0" presStyleCnt="0">
        <dgm:presLayoutVars>
          <dgm:chMax val="7"/>
          <dgm:resizeHandles val="exact"/>
        </dgm:presLayoutVars>
      </dgm:prSet>
      <dgm:spPr/>
      <dgm:t>
        <a:bodyPr/>
        <a:lstStyle/>
        <a:p>
          <a:endParaRPr lang="tr-TR"/>
        </a:p>
      </dgm:t>
    </dgm:pt>
    <dgm:pt modelId="{9235071F-42A1-40E6-BC54-6DE9A92F18D8}" type="pres">
      <dgm:prSet presAssocID="{B25F4F2E-39FC-42BD-9CA6-BE91455EEAB2}" presName="comp1" presStyleCnt="0"/>
      <dgm:spPr/>
    </dgm:pt>
    <dgm:pt modelId="{FF91BA6E-1FDD-412F-B6B0-223F2757C537}" type="pres">
      <dgm:prSet presAssocID="{B25F4F2E-39FC-42BD-9CA6-BE91455EEAB2}" presName="circle1" presStyleLbl="node1" presStyleIdx="0" presStyleCnt="2"/>
      <dgm:spPr/>
      <dgm:t>
        <a:bodyPr/>
        <a:lstStyle/>
        <a:p>
          <a:endParaRPr lang="tr-TR"/>
        </a:p>
      </dgm:t>
    </dgm:pt>
    <dgm:pt modelId="{758ABF5C-5696-4A2D-B41B-B732EA62149A}" type="pres">
      <dgm:prSet presAssocID="{B25F4F2E-39FC-42BD-9CA6-BE91455EEAB2}" presName="c1text" presStyleLbl="node1" presStyleIdx="0" presStyleCnt="2">
        <dgm:presLayoutVars>
          <dgm:bulletEnabled val="1"/>
        </dgm:presLayoutVars>
      </dgm:prSet>
      <dgm:spPr/>
      <dgm:t>
        <a:bodyPr/>
        <a:lstStyle/>
        <a:p>
          <a:endParaRPr lang="tr-TR"/>
        </a:p>
      </dgm:t>
    </dgm:pt>
    <dgm:pt modelId="{34D87E57-AA34-40D5-92A8-80010FD12AB8}" type="pres">
      <dgm:prSet presAssocID="{B25F4F2E-39FC-42BD-9CA6-BE91455EEAB2}" presName="comp2" presStyleCnt="0"/>
      <dgm:spPr/>
    </dgm:pt>
    <dgm:pt modelId="{D4C5DAD2-CDF0-462B-934D-8CAD3BA41E37}" type="pres">
      <dgm:prSet presAssocID="{B25F4F2E-39FC-42BD-9CA6-BE91455EEAB2}" presName="circle2" presStyleLbl="node1" presStyleIdx="1" presStyleCnt="2"/>
      <dgm:spPr/>
      <dgm:t>
        <a:bodyPr/>
        <a:lstStyle/>
        <a:p>
          <a:endParaRPr lang="tr-TR"/>
        </a:p>
      </dgm:t>
    </dgm:pt>
    <dgm:pt modelId="{299E825C-210D-47B0-A15B-420FA67D8964}" type="pres">
      <dgm:prSet presAssocID="{B25F4F2E-39FC-42BD-9CA6-BE91455EEAB2}" presName="c2text" presStyleLbl="node1" presStyleIdx="1" presStyleCnt="2">
        <dgm:presLayoutVars>
          <dgm:bulletEnabled val="1"/>
        </dgm:presLayoutVars>
      </dgm:prSet>
      <dgm:spPr/>
      <dgm:t>
        <a:bodyPr/>
        <a:lstStyle/>
        <a:p>
          <a:endParaRPr lang="tr-TR"/>
        </a:p>
      </dgm:t>
    </dgm:pt>
  </dgm:ptLst>
  <dgm:cxnLst>
    <dgm:cxn modelId="{9405C4C1-5102-4215-A420-C2CBE4E062AF}" type="presOf" srcId="{1EE60DC3-10AD-4272-9AAB-113B0B3AD81B}" destId="{D4C5DAD2-CDF0-462B-934D-8CAD3BA41E37}" srcOrd="0" destOrd="0" presId="urn:microsoft.com/office/officeart/2005/8/layout/venn2"/>
    <dgm:cxn modelId="{C5074354-CBE9-451E-B7E9-C163851C1694}" type="presOf" srcId="{B25F4F2E-39FC-42BD-9CA6-BE91455EEAB2}" destId="{6A31695C-1BA7-4E15-B016-767A467591F9}" srcOrd="0" destOrd="0" presId="urn:microsoft.com/office/officeart/2005/8/layout/venn2"/>
    <dgm:cxn modelId="{7AC0C739-5C07-4B65-9EED-E9547F7A85BD}" srcId="{B25F4F2E-39FC-42BD-9CA6-BE91455EEAB2}" destId="{5CAA09C0-5FDD-4CF9-ACEC-4F2BD0CF2771}" srcOrd="0" destOrd="0" parTransId="{4BC28E35-CD0B-4CEA-860F-697CA260E3B9}" sibTransId="{A6BB08B6-A492-4316-9ECA-B19AACFD86E8}"/>
    <dgm:cxn modelId="{778D631E-15BA-4DFF-9EEF-2E2B19563FD2}" srcId="{B25F4F2E-39FC-42BD-9CA6-BE91455EEAB2}" destId="{1EE60DC3-10AD-4272-9AAB-113B0B3AD81B}" srcOrd="1" destOrd="0" parTransId="{2ADD09ED-4F2B-47DF-8736-6449D7F3E403}" sibTransId="{C546A27E-FC38-4DDF-AED8-04D623628F4B}"/>
    <dgm:cxn modelId="{8955A5A0-E544-4373-93B7-367D4FC7F92F}" type="presOf" srcId="{5CAA09C0-5FDD-4CF9-ACEC-4F2BD0CF2771}" destId="{FF91BA6E-1FDD-412F-B6B0-223F2757C537}" srcOrd="0" destOrd="0" presId="urn:microsoft.com/office/officeart/2005/8/layout/venn2"/>
    <dgm:cxn modelId="{3FD6A45F-4720-4EF5-91C3-90653AB45645}" type="presOf" srcId="{1EE60DC3-10AD-4272-9AAB-113B0B3AD81B}" destId="{299E825C-210D-47B0-A15B-420FA67D8964}" srcOrd="1" destOrd="0" presId="urn:microsoft.com/office/officeart/2005/8/layout/venn2"/>
    <dgm:cxn modelId="{1973D7FB-A924-4A75-BD24-BB6FBC1362F5}" type="presOf" srcId="{5CAA09C0-5FDD-4CF9-ACEC-4F2BD0CF2771}" destId="{758ABF5C-5696-4A2D-B41B-B732EA62149A}" srcOrd="1" destOrd="0" presId="urn:microsoft.com/office/officeart/2005/8/layout/venn2"/>
    <dgm:cxn modelId="{40E9E52E-A8B6-4E90-9C36-95ABC9E68761}" type="presParOf" srcId="{6A31695C-1BA7-4E15-B016-767A467591F9}" destId="{9235071F-42A1-40E6-BC54-6DE9A92F18D8}" srcOrd="0" destOrd="0" presId="urn:microsoft.com/office/officeart/2005/8/layout/venn2"/>
    <dgm:cxn modelId="{8EDEB667-BCE2-4808-B6D8-FDB4037E0643}" type="presParOf" srcId="{9235071F-42A1-40E6-BC54-6DE9A92F18D8}" destId="{FF91BA6E-1FDD-412F-B6B0-223F2757C537}" srcOrd="0" destOrd="0" presId="urn:microsoft.com/office/officeart/2005/8/layout/venn2"/>
    <dgm:cxn modelId="{8AB309A6-EBE4-4644-A621-0B8ECA785798}" type="presParOf" srcId="{9235071F-42A1-40E6-BC54-6DE9A92F18D8}" destId="{758ABF5C-5696-4A2D-B41B-B732EA62149A}" srcOrd="1" destOrd="0" presId="urn:microsoft.com/office/officeart/2005/8/layout/venn2"/>
    <dgm:cxn modelId="{1B65FD3D-1ED4-4F4A-B162-97858FD8183D}" type="presParOf" srcId="{6A31695C-1BA7-4E15-B016-767A467591F9}" destId="{34D87E57-AA34-40D5-92A8-80010FD12AB8}" srcOrd="1" destOrd="0" presId="urn:microsoft.com/office/officeart/2005/8/layout/venn2"/>
    <dgm:cxn modelId="{80377767-EDEE-4B36-B1D4-5ABDA6E4446A}" type="presParOf" srcId="{34D87E57-AA34-40D5-92A8-80010FD12AB8}" destId="{D4C5DAD2-CDF0-462B-934D-8CAD3BA41E37}" srcOrd="0" destOrd="0" presId="urn:microsoft.com/office/officeart/2005/8/layout/venn2"/>
    <dgm:cxn modelId="{9602D8EE-3D1F-49AD-A567-BAF8DFBF1AAA}" type="presParOf" srcId="{34D87E57-AA34-40D5-92A8-80010FD12AB8}" destId="{299E825C-210D-47B0-A15B-420FA67D8964}"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C3B9C5-1558-4958-A8AB-E80EC8370F58}" type="doc">
      <dgm:prSet loTypeId="urn:microsoft.com/office/officeart/2005/8/layout/hProcess9" loCatId="process" qsTypeId="urn:microsoft.com/office/officeart/2005/8/quickstyle/simple1" qsCatId="simple" csTypeId="urn:microsoft.com/office/officeart/2005/8/colors/accent1_2" csCatId="accent1" phldr="1"/>
      <dgm:spPr/>
    </dgm:pt>
    <dgm:pt modelId="{9228BCA5-6ACE-49D3-90C0-15E1B763A891}">
      <dgm:prSet phldrT="[Metin]" custT="1"/>
      <dgm:spPr>
        <a:solidFill>
          <a:schemeClr val="accent6">
            <a:lumMod val="60000"/>
            <a:lumOff val="40000"/>
          </a:schemeClr>
        </a:solidFill>
      </dgm:spPr>
      <dgm:t>
        <a:bodyPr/>
        <a:lstStyle/>
        <a:p>
          <a:r>
            <a:rPr lang="tr-TR" sz="1600" dirty="0" smtClean="0">
              <a:solidFill>
                <a:schemeClr val="tx1"/>
              </a:solidFill>
            </a:rPr>
            <a:t>Ek-1 liste ve/veya gönüllü başvuru</a:t>
          </a:r>
          <a:endParaRPr lang="tr-TR" sz="1600" dirty="0">
            <a:solidFill>
              <a:schemeClr val="tx1"/>
            </a:solidFill>
          </a:endParaRPr>
        </a:p>
      </dgm:t>
    </dgm:pt>
    <dgm:pt modelId="{2B7D47A6-0B3D-4AE4-AA62-9067A5C50F54}" type="parTrans" cxnId="{415770CE-F992-493C-8FD8-21755E1C9903}">
      <dgm:prSet/>
      <dgm:spPr/>
      <dgm:t>
        <a:bodyPr/>
        <a:lstStyle/>
        <a:p>
          <a:endParaRPr lang="tr-TR" sz="1600">
            <a:solidFill>
              <a:schemeClr val="tx1"/>
            </a:solidFill>
          </a:endParaRPr>
        </a:p>
      </dgm:t>
    </dgm:pt>
    <dgm:pt modelId="{56394517-0F5A-418B-99D4-9D6C5B1DFE98}" type="sibTrans" cxnId="{415770CE-F992-493C-8FD8-21755E1C9903}">
      <dgm:prSet/>
      <dgm:spPr/>
      <dgm:t>
        <a:bodyPr/>
        <a:lstStyle/>
        <a:p>
          <a:endParaRPr lang="tr-TR" sz="1600">
            <a:solidFill>
              <a:schemeClr val="tx1"/>
            </a:solidFill>
          </a:endParaRPr>
        </a:p>
      </dgm:t>
    </dgm:pt>
    <dgm:pt modelId="{3CD1E488-D8CC-4BDF-A153-AF2C0FE376CA}">
      <dgm:prSet phldrT="[Metin]" custT="1"/>
      <dgm:spPr>
        <a:solidFill>
          <a:schemeClr val="accent6">
            <a:lumMod val="60000"/>
            <a:lumOff val="40000"/>
          </a:schemeClr>
        </a:solidFill>
      </dgm:spPr>
      <dgm:t>
        <a:bodyPr/>
        <a:lstStyle/>
        <a:p>
          <a:r>
            <a:rPr lang="tr-TR" sz="1600" dirty="0" smtClean="0">
              <a:solidFill>
                <a:schemeClr val="tx1"/>
              </a:solidFill>
            </a:rPr>
            <a:t>Sıfır Atık Bilgi Sistemi üzerinden belge başvurusu yapılır</a:t>
          </a:r>
          <a:endParaRPr lang="tr-TR" sz="1600" dirty="0">
            <a:solidFill>
              <a:schemeClr val="tx1"/>
            </a:solidFill>
          </a:endParaRPr>
        </a:p>
      </dgm:t>
    </dgm:pt>
    <dgm:pt modelId="{83D4D091-5F5C-4261-A46C-B7545F266AB4}" type="parTrans" cxnId="{93DD3E4D-53B9-4CB1-A92E-7AB117B2F026}">
      <dgm:prSet/>
      <dgm:spPr/>
      <dgm:t>
        <a:bodyPr/>
        <a:lstStyle/>
        <a:p>
          <a:endParaRPr lang="tr-TR" sz="1600">
            <a:solidFill>
              <a:schemeClr val="tx1"/>
            </a:solidFill>
          </a:endParaRPr>
        </a:p>
      </dgm:t>
    </dgm:pt>
    <dgm:pt modelId="{EA4327C2-3338-43BB-817A-C616BEF6C54A}" type="sibTrans" cxnId="{93DD3E4D-53B9-4CB1-A92E-7AB117B2F026}">
      <dgm:prSet/>
      <dgm:spPr/>
      <dgm:t>
        <a:bodyPr/>
        <a:lstStyle/>
        <a:p>
          <a:endParaRPr lang="tr-TR" sz="1600">
            <a:solidFill>
              <a:schemeClr val="tx1"/>
            </a:solidFill>
          </a:endParaRPr>
        </a:p>
      </dgm:t>
    </dgm:pt>
    <dgm:pt modelId="{F0A923A6-6527-42A5-B211-905F7A94B04B}">
      <dgm:prSet phldrT="[Metin]" custT="1"/>
      <dgm:spPr>
        <a:solidFill>
          <a:schemeClr val="accent6">
            <a:lumMod val="60000"/>
            <a:lumOff val="40000"/>
          </a:schemeClr>
        </a:solidFill>
      </dgm:spPr>
      <dgm:t>
        <a:bodyPr/>
        <a:lstStyle/>
        <a:p>
          <a:r>
            <a:rPr lang="tr-TR" sz="1600" dirty="0" smtClean="0">
              <a:solidFill>
                <a:schemeClr val="tx1"/>
              </a:solidFill>
            </a:rPr>
            <a:t>Çevre ve Şehircilik İl Müdürlüğü</a:t>
          </a:r>
        </a:p>
      </dgm:t>
    </dgm:pt>
    <dgm:pt modelId="{F913FE25-0C70-4B48-9CFF-F69323987650}" type="parTrans" cxnId="{BFF91ED3-747C-4E36-87A7-FE605B9368DE}">
      <dgm:prSet/>
      <dgm:spPr/>
      <dgm:t>
        <a:bodyPr/>
        <a:lstStyle/>
        <a:p>
          <a:endParaRPr lang="tr-TR" sz="1600">
            <a:solidFill>
              <a:schemeClr val="tx1"/>
            </a:solidFill>
          </a:endParaRPr>
        </a:p>
      </dgm:t>
    </dgm:pt>
    <dgm:pt modelId="{AE46B094-8A64-4AC8-BDE9-C4799858D687}" type="sibTrans" cxnId="{BFF91ED3-747C-4E36-87A7-FE605B9368DE}">
      <dgm:prSet/>
      <dgm:spPr/>
      <dgm:t>
        <a:bodyPr/>
        <a:lstStyle/>
        <a:p>
          <a:endParaRPr lang="tr-TR" sz="1600">
            <a:solidFill>
              <a:schemeClr val="tx1"/>
            </a:solidFill>
          </a:endParaRPr>
        </a:p>
      </dgm:t>
    </dgm:pt>
    <dgm:pt modelId="{E12F4CB5-59C7-4067-BAF1-570D86F48B0B}">
      <dgm:prSet custT="1"/>
      <dgm:spPr>
        <a:solidFill>
          <a:schemeClr val="accent6">
            <a:lumMod val="60000"/>
            <a:lumOff val="40000"/>
          </a:schemeClr>
        </a:solidFill>
      </dgm:spPr>
      <dgm:t>
        <a:bodyPr/>
        <a:lstStyle/>
        <a:p>
          <a:r>
            <a:rPr lang="tr-TR" sz="1600" dirty="0" smtClean="0">
              <a:solidFill>
                <a:schemeClr val="tx1"/>
              </a:solidFill>
            </a:rPr>
            <a:t>Temel Seviye Sıfır Atık Belgesi</a:t>
          </a:r>
          <a:endParaRPr lang="tr-TR" sz="1600" dirty="0">
            <a:solidFill>
              <a:schemeClr val="tx1"/>
            </a:solidFill>
          </a:endParaRPr>
        </a:p>
      </dgm:t>
    </dgm:pt>
    <dgm:pt modelId="{C5016DC5-1FC8-4659-B724-A12E53BA5D1A}" type="parTrans" cxnId="{27BC8F3C-E139-4A59-97C8-80922618DED8}">
      <dgm:prSet/>
      <dgm:spPr/>
      <dgm:t>
        <a:bodyPr/>
        <a:lstStyle/>
        <a:p>
          <a:endParaRPr lang="tr-TR"/>
        </a:p>
      </dgm:t>
    </dgm:pt>
    <dgm:pt modelId="{F23E7193-D57E-44D5-AF65-9397E593DCFE}" type="sibTrans" cxnId="{27BC8F3C-E139-4A59-97C8-80922618DED8}">
      <dgm:prSet/>
      <dgm:spPr/>
      <dgm:t>
        <a:bodyPr/>
        <a:lstStyle/>
        <a:p>
          <a:endParaRPr lang="tr-TR"/>
        </a:p>
      </dgm:t>
    </dgm:pt>
    <dgm:pt modelId="{E7F33077-DD75-423C-8072-0AF833B26260}">
      <dgm:prSet custT="1"/>
      <dgm:spPr>
        <a:solidFill>
          <a:schemeClr val="accent6">
            <a:lumMod val="60000"/>
            <a:lumOff val="40000"/>
          </a:schemeClr>
        </a:solidFill>
      </dgm:spPr>
      <dgm:t>
        <a:bodyPr/>
        <a:lstStyle/>
        <a:p>
          <a:r>
            <a:rPr lang="tr-TR" sz="1600" dirty="0" smtClean="0">
              <a:solidFill>
                <a:schemeClr val="tx1"/>
              </a:solidFill>
            </a:rPr>
            <a:t>Başvuru reddedilir.</a:t>
          </a:r>
          <a:endParaRPr lang="tr-TR" sz="1600" dirty="0">
            <a:solidFill>
              <a:schemeClr val="tx1"/>
            </a:solidFill>
          </a:endParaRPr>
        </a:p>
      </dgm:t>
    </dgm:pt>
    <dgm:pt modelId="{E3AD18B3-E9BA-4185-ADF6-AD90C780A6BF}" type="parTrans" cxnId="{36F3E775-4D26-4125-831B-53710707AFC2}">
      <dgm:prSet/>
      <dgm:spPr/>
      <dgm:t>
        <a:bodyPr/>
        <a:lstStyle/>
        <a:p>
          <a:endParaRPr lang="tr-TR"/>
        </a:p>
      </dgm:t>
    </dgm:pt>
    <dgm:pt modelId="{0FBD84D1-B71A-4109-A7B7-D743EEFC0E87}" type="sibTrans" cxnId="{36F3E775-4D26-4125-831B-53710707AFC2}">
      <dgm:prSet/>
      <dgm:spPr/>
      <dgm:t>
        <a:bodyPr/>
        <a:lstStyle/>
        <a:p>
          <a:endParaRPr lang="tr-TR"/>
        </a:p>
      </dgm:t>
    </dgm:pt>
    <dgm:pt modelId="{C5A4981D-0380-40D1-A820-CDA573D72D4B}" type="pres">
      <dgm:prSet presAssocID="{77C3B9C5-1558-4958-A8AB-E80EC8370F58}" presName="CompostProcess" presStyleCnt="0">
        <dgm:presLayoutVars>
          <dgm:dir/>
          <dgm:resizeHandles val="exact"/>
        </dgm:presLayoutVars>
      </dgm:prSet>
      <dgm:spPr/>
    </dgm:pt>
    <dgm:pt modelId="{4A85A655-FF9E-4530-9AE3-69B36EBB57FA}" type="pres">
      <dgm:prSet presAssocID="{77C3B9C5-1558-4958-A8AB-E80EC8370F58}" presName="arrow" presStyleLbl="bgShp" presStyleIdx="0" presStyleCnt="1" custScaleX="117647" custLinFactNeighborX="-8575" custLinFactNeighborY="-837"/>
      <dgm:spPr>
        <a:solidFill>
          <a:schemeClr val="accent4">
            <a:lumMod val="60000"/>
            <a:lumOff val="40000"/>
          </a:schemeClr>
        </a:solidFill>
      </dgm:spPr>
    </dgm:pt>
    <dgm:pt modelId="{6949C5F8-1F1E-4C99-A716-9456BC8D11B3}" type="pres">
      <dgm:prSet presAssocID="{77C3B9C5-1558-4958-A8AB-E80EC8370F58}" presName="linearProcess" presStyleCnt="0"/>
      <dgm:spPr/>
    </dgm:pt>
    <dgm:pt modelId="{5B4CB58D-13DC-4902-A648-C76AE5806C76}" type="pres">
      <dgm:prSet presAssocID="{9228BCA5-6ACE-49D3-90C0-15E1B763A891}" presName="textNode" presStyleLbl="node1" presStyleIdx="0" presStyleCnt="5" custScaleX="103832" custLinFactNeighborX="-99925" custLinFactNeighborY="1064">
        <dgm:presLayoutVars>
          <dgm:bulletEnabled val="1"/>
        </dgm:presLayoutVars>
      </dgm:prSet>
      <dgm:spPr/>
      <dgm:t>
        <a:bodyPr/>
        <a:lstStyle/>
        <a:p>
          <a:endParaRPr lang="tr-TR"/>
        </a:p>
      </dgm:t>
    </dgm:pt>
    <dgm:pt modelId="{D3EFC58C-01B1-4613-9F5E-55C69ABD5757}" type="pres">
      <dgm:prSet presAssocID="{56394517-0F5A-418B-99D4-9D6C5B1DFE98}" presName="sibTrans" presStyleCnt="0"/>
      <dgm:spPr/>
    </dgm:pt>
    <dgm:pt modelId="{D9A0DF45-B144-48D4-854B-CF4DD0983A5D}" type="pres">
      <dgm:prSet presAssocID="{3CD1E488-D8CC-4BDF-A153-AF2C0FE376CA}" presName="textNode" presStyleLbl="node1" presStyleIdx="1" presStyleCnt="5" custScaleX="121343">
        <dgm:presLayoutVars>
          <dgm:bulletEnabled val="1"/>
        </dgm:presLayoutVars>
      </dgm:prSet>
      <dgm:spPr/>
      <dgm:t>
        <a:bodyPr/>
        <a:lstStyle/>
        <a:p>
          <a:endParaRPr lang="tr-TR"/>
        </a:p>
      </dgm:t>
    </dgm:pt>
    <dgm:pt modelId="{7F47830A-C154-4A71-BA18-FB8A52FA6D3B}" type="pres">
      <dgm:prSet presAssocID="{EA4327C2-3338-43BB-817A-C616BEF6C54A}" presName="sibTrans" presStyleCnt="0"/>
      <dgm:spPr/>
    </dgm:pt>
    <dgm:pt modelId="{1B0626D5-76F9-4F35-B1F6-6EF08F11A9AE}" type="pres">
      <dgm:prSet presAssocID="{F0A923A6-6527-42A5-B211-905F7A94B04B}" presName="textNode" presStyleLbl="node1" presStyleIdx="2" presStyleCnt="5" custScaleX="78286" custLinFactNeighborX="-18689" custLinFactNeighborY="1525">
        <dgm:presLayoutVars>
          <dgm:bulletEnabled val="1"/>
        </dgm:presLayoutVars>
      </dgm:prSet>
      <dgm:spPr/>
      <dgm:t>
        <a:bodyPr/>
        <a:lstStyle/>
        <a:p>
          <a:endParaRPr lang="tr-TR"/>
        </a:p>
      </dgm:t>
    </dgm:pt>
    <dgm:pt modelId="{C8E87113-6579-49DE-A2BE-5EFDE1C8A0B1}" type="pres">
      <dgm:prSet presAssocID="{AE46B094-8A64-4AC8-BDE9-C4799858D687}" presName="sibTrans" presStyleCnt="0"/>
      <dgm:spPr/>
    </dgm:pt>
    <dgm:pt modelId="{0747EEC9-62EB-481F-B2A0-F16522B97516}" type="pres">
      <dgm:prSet presAssocID="{E12F4CB5-59C7-4067-BAF1-570D86F48B0B}" presName="textNode" presStyleLbl="node1" presStyleIdx="3" presStyleCnt="5">
        <dgm:presLayoutVars>
          <dgm:bulletEnabled val="1"/>
        </dgm:presLayoutVars>
      </dgm:prSet>
      <dgm:spPr/>
      <dgm:t>
        <a:bodyPr/>
        <a:lstStyle/>
        <a:p>
          <a:endParaRPr lang="tr-TR"/>
        </a:p>
      </dgm:t>
    </dgm:pt>
    <dgm:pt modelId="{9718B933-30CB-4925-B20D-4D76041A5DA4}" type="pres">
      <dgm:prSet presAssocID="{F23E7193-D57E-44D5-AF65-9397E593DCFE}" presName="sibTrans" presStyleCnt="0"/>
      <dgm:spPr/>
    </dgm:pt>
    <dgm:pt modelId="{80343D9C-7420-4547-A7E5-7B92D805BC4C}" type="pres">
      <dgm:prSet presAssocID="{E7F33077-DD75-423C-8072-0AF833B26260}" presName="textNode" presStyleLbl="node1" presStyleIdx="4" presStyleCnt="5" custLinFactNeighborX="-63583" custLinFactNeighborY="-1046">
        <dgm:presLayoutVars>
          <dgm:bulletEnabled val="1"/>
        </dgm:presLayoutVars>
      </dgm:prSet>
      <dgm:spPr/>
      <dgm:t>
        <a:bodyPr/>
        <a:lstStyle/>
        <a:p>
          <a:endParaRPr lang="tr-TR"/>
        </a:p>
      </dgm:t>
    </dgm:pt>
  </dgm:ptLst>
  <dgm:cxnLst>
    <dgm:cxn modelId="{F687876D-1FAC-42E4-A61C-C209142258A7}" type="presOf" srcId="{E12F4CB5-59C7-4067-BAF1-570D86F48B0B}" destId="{0747EEC9-62EB-481F-B2A0-F16522B97516}" srcOrd="0" destOrd="0" presId="urn:microsoft.com/office/officeart/2005/8/layout/hProcess9"/>
    <dgm:cxn modelId="{E8002E10-01C8-4737-BAA5-8F46E8D30DBC}" type="presOf" srcId="{77C3B9C5-1558-4958-A8AB-E80EC8370F58}" destId="{C5A4981D-0380-40D1-A820-CDA573D72D4B}" srcOrd="0" destOrd="0" presId="urn:microsoft.com/office/officeart/2005/8/layout/hProcess9"/>
    <dgm:cxn modelId="{93DD3E4D-53B9-4CB1-A92E-7AB117B2F026}" srcId="{77C3B9C5-1558-4958-A8AB-E80EC8370F58}" destId="{3CD1E488-D8CC-4BDF-A153-AF2C0FE376CA}" srcOrd="1" destOrd="0" parTransId="{83D4D091-5F5C-4261-A46C-B7545F266AB4}" sibTransId="{EA4327C2-3338-43BB-817A-C616BEF6C54A}"/>
    <dgm:cxn modelId="{BFF91ED3-747C-4E36-87A7-FE605B9368DE}" srcId="{77C3B9C5-1558-4958-A8AB-E80EC8370F58}" destId="{F0A923A6-6527-42A5-B211-905F7A94B04B}" srcOrd="2" destOrd="0" parTransId="{F913FE25-0C70-4B48-9CFF-F69323987650}" sibTransId="{AE46B094-8A64-4AC8-BDE9-C4799858D687}"/>
    <dgm:cxn modelId="{EF214DB5-4510-4F8C-A117-38C8536686D0}" type="presOf" srcId="{3CD1E488-D8CC-4BDF-A153-AF2C0FE376CA}" destId="{D9A0DF45-B144-48D4-854B-CF4DD0983A5D}" srcOrd="0" destOrd="0" presId="urn:microsoft.com/office/officeart/2005/8/layout/hProcess9"/>
    <dgm:cxn modelId="{8305C6E8-914A-465B-9621-6FEE73755FFB}" type="presOf" srcId="{F0A923A6-6527-42A5-B211-905F7A94B04B}" destId="{1B0626D5-76F9-4F35-B1F6-6EF08F11A9AE}" srcOrd="0" destOrd="0" presId="urn:microsoft.com/office/officeart/2005/8/layout/hProcess9"/>
    <dgm:cxn modelId="{9DB2E41D-D425-4B40-A0DE-F668930CB8CF}" type="presOf" srcId="{E7F33077-DD75-423C-8072-0AF833B26260}" destId="{80343D9C-7420-4547-A7E5-7B92D805BC4C}" srcOrd="0" destOrd="0" presId="urn:microsoft.com/office/officeart/2005/8/layout/hProcess9"/>
    <dgm:cxn modelId="{1342261E-8294-4156-BFF3-8EF33659AF74}" type="presOf" srcId="{9228BCA5-6ACE-49D3-90C0-15E1B763A891}" destId="{5B4CB58D-13DC-4902-A648-C76AE5806C76}" srcOrd="0" destOrd="0" presId="urn:microsoft.com/office/officeart/2005/8/layout/hProcess9"/>
    <dgm:cxn modelId="{36F3E775-4D26-4125-831B-53710707AFC2}" srcId="{77C3B9C5-1558-4958-A8AB-E80EC8370F58}" destId="{E7F33077-DD75-423C-8072-0AF833B26260}" srcOrd="4" destOrd="0" parTransId="{E3AD18B3-E9BA-4185-ADF6-AD90C780A6BF}" sibTransId="{0FBD84D1-B71A-4109-A7B7-D743EEFC0E87}"/>
    <dgm:cxn modelId="{415770CE-F992-493C-8FD8-21755E1C9903}" srcId="{77C3B9C5-1558-4958-A8AB-E80EC8370F58}" destId="{9228BCA5-6ACE-49D3-90C0-15E1B763A891}" srcOrd="0" destOrd="0" parTransId="{2B7D47A6-0B3D-4AE4-AA62-9067A5C50F54}" sibTransId="{56394517-0F5A-418B-99D4-9D6C5B1DFE98}"/>
    <dgm:cxn modelId="{27BC8F3C-E139-4A59-97C8-80922618DED8}" srcId="{77C3B9C5-1558-4958-A8AB-E80EC8370F58}" destId="{E12F4CB5-59C7-4067-BAF1-570D86F48B0B}" srcOrd="3" destOrd="0" parTransId="{C5016DC5-1FC8-4659-B724-A12E53BA5D1A}" sibTransId="{F23E7193-D57E-44D5-AF65-9397E593DCFE}"/>
    <dgm:cxn modelId="{FCB25BA7-3746-4FF2-82F3-341A566B8827}" type="presParOf" srcId="{C5A4981D-0380-40D1-A820-CDA573D72D4B}" destId="{4A85A655-FF9E-4530-9AE3-69B36EBB57FA}" srcOrd="0" destOrd="0" presId="urn:microsoft.com/office/officeart/2005/8/layout/hProcess9"/>
    <dgm:cxn modelId="{4236A028-0BF6-4863-9BA1-2270F662E8E7}" type="presParOf" srcId="{C5A4981D-0380-40D1-A820-CDA573D72D4B}" destId="{6949C5F8-1F1E-4C99-A716-9456BC8D11B3}" srcOrd="1" destOrd="0" presId="urn:microsoft.com/office/officeart/2005/8/layout/hProcess9"/>
    <dgm:cxn modelId="{B000837C-F340-42FA-8842-F2CB6607C4EE}" type="presParOf" srcId="{6949C5F8-1F1E-4C99-A716-9456BC8D11B3}" destId="{5B4CB58D-13DC-4902-A648-C76AE5806C76}" srcOrd="0" destOrd="0" presId="urn:microsoft.com/office/officeart/2005/8/layout/hProcess9"/>
    <dgm:cxn modelId="{8F8AC04A-E68F-44F0-8EE6-DD8E3D02E6C7}" type="presParOf" srcId="{6949C5F8-1F1E-4C99-A716-9456BC8D11B3}" destId="{D3EFC58C-01B1-4613-9F5E-55C69ABD5757}" srcOrd="1" destOrd="0" presId="urn:microsoft.com/office/officeart/2005/8/layout/hProcess9"/>
    <dgm:cxn modelId="{692BEE7A-4FDB-4F92-A12C-1532FFCFE9EF}" type="presParOf" srcId="{6949C5F8-1F1E-4C99-A716-9456BC8D11B3}" destId="{D9A0DF45-B144-48D4-854B-CF4DD0983A5D}" srcOrd="2" destOrd="0" presId="urn:microsoft.com/office/officeart/2005/8/layout/hProcess9"/>
    <dgm:cxn modelId="{D2EB5B5C-220B-4207-B768-694BBFBEC118}" type="presParOf" srcId="{6949C5F8-1F1E-4C99-A716-9456BC8D11B3}" destId="{7F47830A-C154-4A71-BA18-FB8A52FA6D3B}" srcOrd="3" destOrd="0" presId="urn:microsoft.com/office/officeart/2005/8/layout/hProcess9"/>
    <dgm:cxn modelId="{2E182558-6DA1-4DB8-B58E-ADE599837088}" type="presParOf" srcId="{6949C5F8-1F1E-4C99-A716-9456BC8D11B3}" destId="{1B0626D5-76F9-4F35-B1F6-6EF08F11A9AE}" srcOrd="4" destOrd="0" presId="urn:microsoft.com/office/officeart/2005/8/layout/hProcess9"/>
    <dgm:cxn modelId="{15AA844D-FF6B-43C0-93A6-A08830267C4E}" type="presParOf" srcId="{6949C5F8-1F1E-4C99-A716-9456BC8D11B3}" destId="{C8E87113-6579-49DE-A2BE-5EFDE1C8A0B1}" srcOrd="5" destOrd="0" presId="urn:microsoft.com/office/officeart/2005/8/layout/hProcess9"/>
    <dgm:cxn modelId="{04858C4C-FF21-4489-B1B8-1B690F9C0538}" type="presParOf" srcId="{6949C5F8-1F1E-4C99-A716-9456BC8D11B3}" destId="{0747EEC9-62EB-481F-B2A0-F16522B97516}" srcOrd="6" destOrd="0" presId="urn:microsoft.com/office/officeart/2005/8/layout/hProcess9"/>
    <dgm:cxn modelId="{CCB5A53A-6E24-4EC0-82D2-C88678A380BC}" type="presParOf" srcId="{6949C5F8-1F1E-4C99-A716-9456BC8D11B3}" destId="{9718B933-30CB-4925-B20D-4D76041A5DA4}" srcOrd="7" destOrd="0" presId="urn:microsoft.com/office/officeart/2005/8/layout/hProcess9"/>
    <dgm:cxn modelId="{C691B68D-9D80-44EC-A09B-FEACA1DECACE}" type="presParOf" srcId="{6949C5F8-1F1E-4C99-A716-9456BC8D11B3}" destId="{80343D9C-7420-4547-A7E5-7B92D805BC4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C3B9C5-1558-4958-A8AB-E80EC8370F58}" type="doc">
      <dgm:prSet loTypeId="urn:microsoft.com/office/officeart/2005/8/layout/hProcess9" loCatId="process" qsTypeId="urn:microsoft.com/office/officeart/2005/8/quickstyle/simple1" qsCatId="simple" csTypeId="urn:microsoft.com/office/officeart/2005/8/colors/accent1_2" csCatId="accent1" phldr="1"/>
      <dgm:spPr/>
    </dgm:pt>
    <dgm:pt modelId="{9228BCA5-6ACE-49D3-90C0-15E1B763A891}">
      <dgm:prSet phldrT="[Metin]" custT="1"/>
      <dgm:spPr>
        <a:solidFill>
          <a:schemeClr val="accent6">
            <a:lumMod val="60000"/>
            <a:lumOff val="40000"/>
          </a:schemeClr>
        </a:solidFill>
      </dgm:spPr>
      <dgm:t>
        <a:bodyPr/>
        <a:lstStyle/>
        <a:p>
          <a:endParaRPr lang="tr-TR" sz="1200" dirty="0" smtClean="0">
            <a:solidFill>
              <a:schemeClr val="tx1"/>
            </a:solidFill>
          </a:endParaRPr>
        </a:p>
        <a:p>
          <a:r>
            <a:rPr lang="tr-TR" sz="1200" dirty="0" smtClean="0">
              <a:solidFill>
                <a:schemeClr val="tx1"/>
              </a:solidFill>
            </a:rPr>
            <a:t>Temel seviyede sıfır atık belgesi olan</a:t>
          </a:r>
        </a:p>
        <a:p>
          <a:r>
            <a:rPr lang="tr-TR" sz="1200" dirty="0" smtClean="0">
              <a:solidFill>
                <a:schemeClr val="tx1"/>
              </a:solidFill>
            </a:rPr>
            <a:t>il belediyeleri ve nüfusu 50.000 üzerindeki ilçe belediyeleri, OSB, AVM, havalimanları, tren ve otobüs terminalleri, limanlar ile 50 oda ve üstü konaklama kapasiteli işletmeler ve diğer yerler</a:t>
          </a:r>
        </a:p>
        <a:p>
          <a:endParaRPr lang="tr-TR" sz="1600" dirty="0">
            <a:solidFill>
              <a:schemeClr val="tx1"/>
            </a:solidFill>
          </a:endParaRPr>
        </a:p>
      </dgm:t>
    </dgm:pt>
    <dgm:pt modelId="{2B7D47A6-0B3D-4AE4-AA62-9067A5C50F54}" type="parTrans" cxnId="{415770CE-F992-493C-8FD8-21755E1C9903}">
      <dgm:prSet/>
      <dgm:spPr/>
      <dgm:t>
        <a:bodyPr/>
        <a:lstStyle/>
        <a:p>
          <a:endParaRPr lang="tr-TR" sz="1600">
            <a:solidFill>
              <a:schemeClr val="tx1"/>
            </a:solidFill>
          </a:endParaRPr>
        </a:p>
      </dgm:t>
    </dgm:pt>
    <dgm:pt modelId="{56394517-0F5A-418B-99D4-9D6C5B1DFE98}" type="sibTrans" cxnId="{415770CE-F992-493C-8FD8-21755E1C9903}">
      <dgm:prSet/>
      <dgm:spPr/>
      <dgm:t>
        <a:bodyPr/>
        <a:lstStyle/>
        <a:p>
          <a:endParaRPr lang="tr-TR" sz="1600">
            <a:solidFill>
              <a:schemeClr val="tx1"/>
            </a:solidFill>
          </a:endParaRPr>
        </a:p>
      </dgm:t>
    </dgm:pt>
    <dgm:pt modelId="{3CD1E488-D8CC-4BDF-A153-AF2C0FE376CA}">
      <dgm:prSet phldrT="[Metin]" custT="1"/>
      <dgm:spPr>
        <a:solidFill>
          <a:schemeClr val="accent6">
            <a:lumMod val="60000"/>
            <a:lumOff val="40000"/>
          </a:schemeClr>
        </a:solidFill>
      </dgm:spPr>
      <dgm:t>
        <a:bodyPr/>
        <a:lstStyle/>
        <a:p>
          <a:r>
            <a:rPr lang="tr-TR" sz="1600" dirty="0" smtClean="0">
              <a:solidFill>
                <a:schemeClr val="tx1"/>
              </a:solidFill>
            </a:rPr>
            <a:t>Sıfır Atık Bilgi Sistemi üzerinden belge başvurusu yapılır</a:t>
          </a:r>
          <a:endParaRPr lang="tr-TR" sz="1600" dirty="0">
            <a:solidFill>
              <a:schemeClr val="tx1"/>
            </a:solidFill>
          </a:endParaRPr>
        </a:p>
      </dgm:t>
    </dgm:pt>
    <dgm:pt modelId="{83D4D091-5F5C-4261-A46C-B7545F266AB4}" type="parTrans" cxnId="{93DD3E4D-53B9-4CB1-A92E-7AB117B2F026}">
      <dgm:prSet/>
      <dgm:spPr/>
      <dgm:t>
        <a:bodyPr/>
        <a:lstStyle/>
        <a:p>
          <a:endParaRPr lang="tr-TR" sz="1600">
            <a:solidFill>
              <a:schemeClr val="tx1"/>
            </a:solidFill>
          </a:endParaRPr>
        </a:p>
      </dgm:t>
    </dgm:pt>
    <dgm:pt modelId="{EA4327C2-3338-43BB-817A-C616BEF6C54A}" type="sibTrans" cxnId="{93DD3E4D-53B9-4CB1-A92E-7AB117B2F026}">
      <dgm:prSet/>
      <dgm:spPr/>
      <dgm:t>
        <a:bodyPr/>
        <a:lstStyle/>
        <a:p>
          <a:endParaRPr lang="tr-TR" sz="1600">
            <a:solidFill>
              <a:schemeClr val="tx1"/>
            </a:solidFill>
          </a:endParaRPr>
        </a:p>
      </dgm:t>
    </dgm:pt>
    <dgm:pt modelId="{F0A923A6-6527-42A5-B211-905F7A94B04B}">
      <dgm:prSet phldrT="[Metin]" custT="1"/>
      <dgm:spPr>
        <a:solidFill>
          <a:schemeClr val="accent6">
            <a:lumMod val="60000"/>
            <a:lumOff val="40000"/>
          </a:schemeClr>
        </a:solidFill>
      </dgm:spPr>
      <dgm:t>
        <a:bodyPr/>
        <a:lstStyle/>
        <a:p>
          <a:r>
            <a:rPr lang="tr-TR" sz="1600" dirty="0" smtClean="0">
              <a:solidFill>
                <a:schemeClr val="tx1"/>
              </a:solidFill>
            </a:rPr>
            <a:t>Çevre ve Şehircilik İl Müdürlüğü</a:t>
          </a:r>
        </a:p>
      </dgm:t>
    </dgm:pt>
    <dgm:pt modelId="{F913FE25-0C70-4B48-9CFF-F69323987650}" type="parTrans" cxnId="{BFF91ED3-747C-4E36-87A7-FE605B9368DE}">
      <dgm:prSet/>
      <dgm:spPr/>
      <dgm:t>
        <a:bodyPr/>
        <a:lstStyle/>
        <a:p>
          <a:endParaRPr lang="tr-TR" sz="1600">
            <a:solidFill>
              <a:schemeClr val="tx1"/>
            </a:solidFill>
          </a:endParaRPr>
        </a:p>
      </dgm:t>
    </dgm:pt>
    <dgm:pt modelId="{AE46B094-8A64-4AC8-BDE9-C4799858D687}" type="sibTrans" cxnId="{BFF91ED3-747C-4E36-87A7-FE605B9368DE}">
      <dgm:prSet/>
      <dgm:spPr/>
      <dgm:t>
        <a:bodyPr/>
        <a:lstStyle/>
        <a:p>
          <a:endParaRPr lang="tr-TR" sz="1600">
            <a:solidFill>
              <a:schemeClr val="tx1"/>
            </a:solidFill>
          </a:endParaRPr>
        </a:p>
      </dgm:t>
    </dgm:pt>
    <dgm:pt modelId="{E12F4CB5-59C7-4067-BAF1-570D86F48B0B}">
      <dgm:prSet custT="1"/>
      <dgm:spPr>
        <a:solidFill>
          <a:schemeClr val="accent6">
            <a:lumMod val="60000"/>
            <a:lumOff val="40000"/>
          </a:schemeClr>
        </a:solidFill>
      </dgm:spPr>
      <dgm:t>
        <a:bodyPr/>
        <a:lstStyle/>
        <a:p>
          <a:r>
            <a:rPr lang="tr-TR" sz="1600" dirty="0" smtClean="0">
              <a:solidFill>
                <a:schemeClr val="tx1"/>
              </a:solidFill>
            </a:rPr>
            <a:t>Kriterlerle elde edilen puanın karşılığı olan nitelikli belge verilir</a:t>
          </a:r>
          <a:endParaRPr lang="tr-TR" sz="1600" dirty="0">
            <a:solidFill>
              <a:schemeClr val="tx1"/>
            </a:solidFill>
          </a:endParaRPr>
        </a:p>
      </dgm:t>
    </dgm:pt>
    <dgm:pt modelId="{C5016DC5-1FC8-4659-B724-A12E53BA5D1A}" type="parTrans" cxnId="{27BC8F3C-E139-4A59-97C8-80922618DED8}">
      <dgm:prSet/>
      <dgm:spPr/>
      <dgm:t>
        <a:bodyPr/>
        <a:lstStyle/>
        <a:p>
          <a:endParaRPr lang="tr-TR"/>
        </a:p>
      </dgm:t>
    </dgm:pt>
    <dgm:pt modelId="{F23E7193-D57E-44D5-AF65-9397E593DCFE}" type="sibTrans" cxnId="{27BC8F3C-E139-4A59-97C8-80922618DED8}">
      <dgm:prSet/>
      <dgm:spPr/>
      <dgm:t>
        <a:bodyPr/>
        <a:lstStyle/>
        <a:p>
          <a:endParaRPr lang="tr-TR"/>
        </a:p>
      </dgm:t>
    </dgm:pt>
    <dgm:pt modelId="{E7F33077-DD75-423C-8072-0AF833B26260}">
      <dgm:prSet custT="1"/>
      <dgm:spPr>
        <a:solidFill>
          <a:schemeClr val="accent6">
            <a:lumMod val="60000"/>
            <a:lumOff val="40000"/>
          </a:schemeClr>
        </a:solidFill>
      </dgm:spPr>
      <dgm:t>
        <a:bodyPr/>
        <a:lstStyle/>
        <a:p>
          <a:r>
            <a:rPr lang="tr-TR" sz="1600" dirty="0" smtClean="0">
              <a:solidFill>
                <a:schemeClr val="tx1"/>
              </a:solidFill>
            </a:rPr>
            <a:t>Başvuru reddedilir.</a:t>
          </a:r>
          <a:endParaRPr lang="tr-TR" sz="1600" dirty="0">
            <a:solidFill>
              <a:schemeClr val="tx1"/>
            </a:solidFill>
          </a:endParaRPr>
        </a:p>
      </dgm:t>
    </dgm:pt>
    <dgm:pt modelId="{E3AD18B3-E9BA-4185-ADF6-AD90C780A6BF}" type="parTrans" cxnId="{36F3E775-4D26-4125-831B-53710707AFC2}">
      <dgm:prSet/>
      <dgm:spPr/>
      <dgm:t>
        <a:bodyPr/>
        <a:lstStyle/>
        <a:p>
          <a:endParaRPr lang="tr-TR"/>
        </a:p>
      </dgm:t>
    </dgm:pt>
    <dgm:pt modelId="{0FBD84D1-B71A-4109-A7B7-D743EEFC0E87}" type="sibTrans" cxnId="{36F3E775-4D26-4125-831B-53710707AFC2}">
      <dgm:prSet/>
      <dgm:spPr/>
      <dgm:t>
        <a:bodyPr/>
        <a:lstStyle/>
        <a:p>
          <a:endParaRPr lang="tr-TR"/>
        </a:p>
      </dgm:t>
    </dgm:pt>
    <dgm:pt modelId="{C5A4981D-0380-40D1-A820-CDA573D72D4B}" type="pres">
      <dgm:prSet presAssocID="{77C3B9C5-1558-4958-A8AB-E80EC8370F58}" presName="CompostProcess" presStyleCnt="0">
        <dgm:presLayoutVars>
          <dgm:dir/>
          <dgm:resizeHandles val="exact"/>
        </dgm:presLayoutVars>
      </dgm:prSet>
      <dgm:spPr/>
    </dgm:pt>
    <dgm:pt modelId="{4A85A655-FF9E-4530-9AE3-69B36EBB57FA}" type="pres">
      <dgm:prSet presAssocID="{77C3B9C5-1558-4958-A8AB-E80EC8370F58}" presName="arrow" presStyleLbl="bgShp" presStyleIdx="0" presStyleCnt="1" custScaleX="117647" custLinFactNeighborX="-517" custLinFactNeighborY="-1473"/>
      <dgm:spPr>
        <a:solidFill>
          <a:schemeClr val="accent4">
            <a:lumMod val="60000"/>
            <a:lumOff val="40000"/>
          </a:schemeClr>
        </a:solidFill>
      </dgm:spPr>
    </dgm:pt>
    <dgm:pt modelId="{6949C5F8-1F1E-4C99-A716-9456BC8D11B3}" type="pres">
      <dgm:prSet presAssocID="{77C3B9C5-1558-4958-A8AB-E80EC8370F58}" presName="linearProcess" presStyleCnt="0"/>
      <dgm:spPr/>
    </dgm:pt>
    <dgm:pt modelId="{5B4CB58D-13DC-4902-A648-C76AE5806C76}" type="pres">
      <dgm:prSet presAssocID="{9228BCA5-6ACE-49D3-90C0-15E1B763A891}" presName="textNode" presStyleLbl="node1" presStyleIdx="0" presStyleCnt="5" custScaleX="140705" custScaleY="115116" custLinFactNeighborX="1833" custLinFactNeighborY="1679">
        <dgm:presLayoutVars>
          <dgm:bulletEnabled val="1"/>
        </dgm:presLayoutVars>
      </dgm:prSet>
      <dgm:spPr/>
      <dgm:t>
        <a:bodyPr/>
        <a:lstStyle/>
        <a:p>
          <a:endParaRPr lang="tr-TR"/>
        </a:p>
      </dgm:t>
    </dgm:pt>
    <dgm:pt modelId="{D3EFC58C-01B1-4613-9F5E-55C69ABD5757}" type="pres">
      <dgm:prSet presAssocID="{56394517-0F5A-418B-99D4-9D6C5B1DFE98}" presName="sibTrans" presStyleCnt="0"/>
      <dgm:spPr/>
    </dgm:pt>
    <dgm:pt modelId="{D9A0DF45-B144-48D4-854B-CF4DD0983A5D}" type="pres">
      <dgm:prSet presAssocID="{3CD1E488-D8CC-4BDF-A153-AF2C0FE376CA}" presName="textNode" presStyleLbl="node1" presStyleIdx="1" presStyleCnt="5" custScaleX="121343">
        <dgm:presLayoutVars>
          <dgm:bulletEnabled val="1"/>
        </dgm:presLayoutVars>
      </dgm:prSet>
      <dgm:spPr/>
      <dgm:t>
        <a:bodyPr/>
        <a:lstStyle/>
        <a:p>
          <a:endParaRPr lang="tr-TR"/>
        </a:p>
      </dgm:t>
    </dgm:pt>
    <dgm:pt modelId="{7F47830A-C154-4A71-BA18-FB8A52FA6D3B}" type="pres">
      <dgm:prSet presAssocID="{EA4327C2-3338-43BB-817A-C616BEF6C54A}" presName="sibTrans" presStyleCnt="0"/>
      <dgm:spPr/>
    </dgm:pt>
    <dgm:pt modelId="{1B0626D5-76F9-4F35-B1F6-6EF08F11A9AE}" type="pres">
      <dgm:prSet presAssocID="{F0A923A6-6527-42A5-B211-905F7A94B04B}" presName="textNode" presStyleLbl="node1" presStyleIdx="2" presStyleCnt="5" custScaleX="78286" custLinFactNeighborX="-18689" custLinFactNeighborY="1525">
        <dgm:presLayoutVars>
          <dgm:bulletEnabled val="1"/>
        </dgm:presLayoutVars>
      </dgm:prSet>
      <dgm:spPr/>
      <dgm:t>
        <a:bodyPr/>
        <a:lstStyle/>
        <a:p>
          <a:endParaRPr lang="tr-TR"/>
        </a:p>
      </dgm:t>
    </dgm:pt>
    <dgm:pt modelId="{C8E87113-6579-49DE-A2BE-5EFDE1C8A0B1}" type="pres">
      <dgm:prSet presAssocID="{AE46B094-8A64-4AC8-BDE9-C4799858D687}" presName="sibTrans" presStyleCnt="0"/>
      <dgm:spPr/>
    </dgm:pt>
    <dgm:pt modelId="{0747EEC9-62EB-481F-B2A0-F16522B97516}" type="pres">
      <dgm:prSet presAssocID="{E12F4CB5-59C7-4067-BAF1-570D86F48B0B}" presName="textNode" presStyleLbl="node1" presStyleIdx="3" presStyleCnt="5">
        <dgm:presLayoutVars>
          <dgm:bulletEnabled val="1"/>
        </dgm:presLayoutVars>
      </dgm:prSet>
      <dgm:spPr/>
      <dgm:t>
        <a:bodyPr/>
        <a:lstStyle/>
        <a:p>
          <a:endParaRPr lang="tr-TR"/>
        </a:p>
      </dgm:t>
    </dgm:pt>
    <dgm:pt modelId="{9718B933-30CB-4925-B20D-4D76041A5DA4}" type="pres">
      <dgm:prSet presAssocID="{F23E7193-D57E-44D5-AF65-9397E593DCFE}" presName="sibTrans" presStyleCnt="0"/>
      <dgm:spPr/>
    </dgm:pt>
    <dgm:pt modelId="{80343D9C-7420-4547-A7E5-7B92D805BC4C}" type="pres">
      <dgm:prSet presAssocID="{E7F33077-DD75-423C-8072-0AF833B26260}" presName="textNode" presStyleLbl="node1" presStyleIdx="4" presStyleCnt="5" custLinFactNeighborX="-63583" custLinFactNeighborY="-1046">
        <dgm:presLayoutVars>
          <dgm:bulletEnabled val="1"/>
        </dgm:presLayoutVars>
      </dgm:prSet>
      <dgm:spPr/>
      <dgm:t>
        <a:bodyPr/>
        <a:lstStyle/>
        <a:p>
          <a:endParaRPr lang="tr-TR"/>
        </a:p>
      </dgm:t>
    </dgm:pt>
  </dgm:ptLst>
  <dgm:cxnLst>
    <dgm:cxn modelId="{F687876D-1FAC-42E4-A61C-C209142258A7}" type="presOf" srcId="{E12F4CB5-59C7-4067-BAF1-570D86F48B0B}" destId="{0747EEC9-62EB-481F-B2A0-F16522B97516}" srcOrd="0" destOrd="0" presId="urn:microsoft.com/office/officeart/2005/8/layout/hProcess9"/>
    <dgm:cxn modelId="{E8002E10-01C8-4737-BAA5-8F46E8D30DBC}" type="presOf" srcId="{77C3B9C5-1558-4958-A8AB-E80EC8370F58}" destId="{C5A4981D-0380-40D1-A820-CDA573D72D4B}" srcOrd="0" destOrd="0" presId="urn:microsoft.com/office/officeart/2005/8/layout/hProcess9"/>
    <dgm:cxn modelId="{93DD3E4D-53B9-4CB1-A92E-7AB117B2F026}" srcId="{77C3B9C5-1558-4958-A8AB-E80EC8370F58}" destId="{3CD1E488-D8CC-4BDF-A153-AF2C0FE376CA}" srcOrd="1" destOrd="0" parTransId="{83D4D091-5F5C-4261-A46C-B7545F266AB4}" sibTransId="{EA4327C2-3338-43BB-817A-C616BEF6C54A}"/>
    <dgm:cxn modelId="{BFF91ED3-747C-4E36-87A7-FE605B9368DE}" srcId="{77C3B9C5-1558-4958-A8AB-E80EC8370F58}" destId="{F0A923A6-6527-42A5-B211-905F7A94B04B}" srcOrd="2" destOrd="0" parTransId="{F913FE25-0C70-4B48-9CFF-F69323987650}" sibTransId="{AE46B094-8A64-4AC8-BDE9-C4799858D687}"/>
    <dgm:cxn modelId="{EF214DB5-4510-4F8C-A117-38C8536686D0}" type="presOf" srcId="{3CD1E488-D8CC-4BDF-A153-AF2C0FE376CA}" destId="{D9A0DF45-B144-48D4-854B-CF4DD0983A5D}" srcOrd="0" destOrd="0" presId="urn:microsoft.com/office/officeart/2005/8/layout/hProcess9"/>
    <dgm:cxn modelId="{8305C6E8-914A-465B-9621-6FEE73755FFB}" type="presOf" srcId="{F0A923A6-6527-42A5-B211-905F7A94B04B}" destId="{1B0626D5-76F9-4F35-B1F6-6EF08F11A9AE}" srcOrd="0" destOrd="0" presId="urn:microsoft.com/office/officeart/2005/8/layout/hProcess9"/>
    <dgm:cxn modelId="{9DB2E41D-D425-4B40-A0DE-F668930CB8CF}" type="presOf" srcId="{E7F33077-DD75-423C-8072-0AF833B26260}" destId="{80343D9C-7420-4547-A7E5-7B92D805BC4C}" srcOrd="0" destOrd="0" presId="urn:microsoft.com/office/officeart/2005/8/layout/hProcess9"/>
    <dgm:cxn modelId="{1342261E-8294-4156-BFF3-8EF33659AF74}" type="presOf" srcId="{9228BCA5-6ACE-49D3-90C0-15E1B763A891}" destId="{5B4CB58D-13DC-4902-A648-C76AE5806C76}" srcOrd="0" destOrd="0" presId="urn:microsoft.com/office/officeart/2005/8/layout/hProcess9"/>
    <dgm:cxn modelId="{36F3E775-4D26-4125-831B-53710707AFC2}" srcId="{77C3B9C5-1558-4958-A8AB-E80EC8370F58}" destId="{E7F33077-DD75-423C-8072-0AF833B26260}" srcOrd="4" destOrd="0" parTransId="{E3AD18B3-E9BA-4185-ADF6-AD90C780A6BF}" sibTransId="{0FBD84D1-B71A-4109-A7B7-D743EEFC0E87}"/>
    <dgm:cxn modelId="{415770CE-F992-493C-8FD8-21755E1C9903}" srcId="{77C3B9C5-1558-4958-A8AB-E80EC8370F58}" destId="{9228BCA5-6ACE-49D3-90C0-15E1B763A891}" srcOrd="0" destOrd="0" parTransId="{2B7D47A6-0B3D-4AE4-AA62-9067A5C50F54}" sibTransId="{56394517-0F5A-418B-99D4-9D6C5B1DFE98}"/>
    <dgm:cxn modelId="{27BC8F3C-E139-4A59-97C8-80922618DED8}" srcId="{77C3B9C5-1558-4958-A8AB-E80EC8370F58}" destId="{E12F4CB5-59C7-4067-BAF1-570D86F48B0B}" srcOrd="3" destOrd="0" parTransId="{C5016DC5-1FC8-4659-B724-A12E53BA5D1A}" sibTransId="{F23E7193-D57E-44D5-AF65-9397E593DCFE}"/>
    <dgm:cxn modelId="{FCB25BA7-3746-4FF2-82F3-341A566B8827}" type="presParOf" srcId="{C5A4981D-0380-40D1-A820-CDA573D72D4B}" destId="{4A85A655-FF9E-4530-9AE3-69B36EBB57FA}" srcOrd="0" destOrd="0" presId="urn:microsoft.com/office/officeart/2005/8/layout/hProcess9"/>
    <dgm:cxn modelId="{4236A028-0BF6-4863-9BA1-2270F662E8E7}" type="presParOf" srcId="{C5A4981D-0380-40D1-A820-CDA573D72D4B}" destId="{6949C5F8-1F1E-4C99-A716-9456BC8D11B3}" srcOrd="1" destOrd="0" presId="urn:microsoft.com/office/officeart/2005/8/layout/hProcess9"/>
    <dgm:cxn modelId="{B000837C-F340-42FA-8842-F2CB6607C4EE}" type="presParOf" srcId="{6949C5F8-1F1E-4C99-A716-9456BC8D11B3}" destId="{5B4CB58D-13DC-4902-A648-C76AE5806C76}" srcOrd="0" destOrd="0" presId="urn:microsoft.com/office/officeart/2005/8/layout/hProcess9"/>
    <dgm:cxn modelId="{8F8AC04A-E68F-44F0-8EE6-DD8E3D02E6C7}" type="presParOf" srcId="{6949C5F8-1F1E-4C99-A716-9456BC8D11B3}" destId="{D3EFC58C-01B1-4613-9F5E-55C69ABD5757}" srcOrd="1" destOrd="0" presId="urn:microsoft.com/office/officeart/2005/8/layout/hProcess9"/>
    <dgm:cxn modelId="{692BEE7A-4FDB-4F92-A12C-1532FFCFE9EF}" type="presParOf" srcId="{6949C5F8-1F1E-4C99-A716-9456BC8D11B3}" destId="{D9A0DF45-B144-48D4-854B-CF4DD0983A5D}" srcOrd="2" destOrd="0" presId="urn:microsoft.com/office/officeart/2005/8/layout/hProcess9"/>
    <dgm:cxn modelId="{D2EB5B5C-220B-4207-B768-694BBFBEC118}" type="presParOf" srcId="{6949C5F8-1F1E-4C99-A716-9456BC8D11B3}" destId="{7F47830A-C154-4A71-BA18-FB8A52FA6D3B}" srcOrd="3" destOrd="0" presId="urn:microsoft.com/office/officeart/2005/8/layout/hProcess9"/>
    <dgm:cxn modelId="{2E182558-6DA1-4DB8-B58E-ADE599837088}" type="presParOf" srcId="{6949C5F8-1F1E-4C99-A716-9456BC8D11B3}" destId="{1B0626D5-76F9-4F35-B1F6-6EF08F11A9AE}" srcOrd="4" destOrd="0" presId="urn:microsoft.com/office/officeart/2005/8/layout/hProcess9"/>
    <dgm:cxn modelId="{15AA844D-FF6B-43C0-93A6-A08830267C4E}" type="presParOf" srcId="{6949C5F8-1F1E-4C99-A716-9456BC8D11B3}" destId="{C8E87113-6579-49DE-A2BE-5EFDE1C8A0B1}" srcOrd="5" destOrd="0" presId="urn:microsoft.com/office/officeart/2005/8/layout/hProcess9"/>
    <dgm:cxn modelId="{04858C4C-FF21-4489-B1B8-1B690F9C0538}" type="presParOf" srcId="{6949C5F8-1F1E-4C99-A716-9456BC8D11B3}" destId="{0747EEC9-62EB-481F-B2A0-F16522B97516}" srcOrd="6" destOrd="0" presId="urn:microsoft.com/office/officeart/2005/8/layout/hProcess9"/>
    <dgm:cxn modelId="{CCB5A53A-6E24-4EC0-82D2-C88678A380BC}" type="presParOf" srcId="{6949C5F8-1F1E-4C99-A716-9456BC8D11B3}" destId="{9718B933-30CB-4925-B20D-4D76041A5DA4}" srcOrd="7" destOrd="0" presId="urn:microsoft.com/office/officeart/2005/8/layout/hProcess9"/>
    <dgm:cxn modelId="{C691B68D-9D80-44EC-A09B-FEACA1DECACE}" type="presParOf" srcId="{6949C5F8-1F1E-4C99-A716-9456BC8D11B3}" destId="{80343D9C-7420-4547-A7E5-7B92D805BC4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1D1A1-5723-400B-A20D-E77BBD3DF9EF}">
      <dsp:nvSpPr>
        <dsp:cNvPr id="0" name=""/>
        <dsp:cNvSpPr/>
      </dsp:nvSpPr>
      <dsp:spPr>
        <a:xfrm rot="10800000">
          <a:off x="0" y="0"/>
          <a:ext cx="8291221" cy="2120112"/>
        </a:xfrm>
        <a:prstGeom prst="trapezoid">
          <a:avLst>
            <a:gd name="adj" fmla="val 67349"/>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Önleme, Azaltma</a:t>
          </a:r>
          <a:endParaRPr lang="tr-TR" sz="1800" b="0" kern="1200" dirty="0" smtClean="0">
            <a:solidFill>
              <a:schemeClr val="tx1"/>
            </a:solidFill>
          </a:endParaRPr>
        </a:p>
        <a:p>
          <a:pPr lvl="0" algn="ctr" defTabSz="800100">
            <a:lnSpc>
              <a:spcPct val="90000"/>
            </a:lnSpc>
            <a:spcBef>
              <a:spcPct val="0"/>
            </a:spcBef>
            <a:spcAft>
              <a:spcPct val="35000"/>
            </a:spcAft>
          </a:pPr>
          <a:r>
            <a:rPr lang="tr-TR" sz="1600" b="0" kern="1200" dirty="0" smtClean="0">
              <a:solidFill>
                <a:schemeClr val="tx1"/>
              </a:solidFill>
            </a:rPr>
            <a:t>Atık oluşmadan önce üretim aşamasında önlemler alınması;</a:t>
          </a:r>
        </a:p>
        <a:p>
          <a:pPr lvl="0" algn="ctr" defTabSz="800100">
            <a:lnSpc>
              <a:spcPct val="90000"/>
            </a:lnSpc>
            <a:spcBef>
              <a:spcPct val="0"/>
            </a:spcBef>
            <a:spcAft>
              <a:spcPct val="35000"/>
            </a:spcAft>
          </a:pPr>
          <a:r>
            <a:rPr lang="tr-TR" sz="1600" b="0" kern="1200" dirty="0" smtClean="0">
              <a:solidFill>
                <a:schemeClr val="tx1"/>
              </a:solidFill>
            </a:rPr>
            <a:t> (a) kullanım süresi uzun ürünlerin dizaynı</a:t>
          </a:r>
        </a:p>
        <a:p>
          <a:pPr lvl="0" algn="ctr" defTabSz="800100">
            <a:lnSpc>
              <a:spcPct val="90000"/>
            </a:lnSpc>
            <a:spcBef>
              <a:spcPct val="0"/>
            </a:spcBef>
            <a:spcAft>
              <a:spcPct val="35000"/>
            </a:spcAft>
          </a:pPr>
          <a:r>
            <a:rPr lang="tr-TR" sz="1600" b="0" kern="1200" dirty="0" smtClean="0">
              <a:solidFill>
                <a:schemeClr val="tx1"/>
              </a:solidFill>
            </a:rPr>
            <a:t> (b)üretilen atığın çevre ve insan sağlığına olumsuz etkisinin olmaması</a:t>
          </a:r>
        </a:p>
        <a:p>
          <a:pPr lvl="0" algn="ctr" defTabSz="800100">
            <a:lnSpc>
              <a:spcPct val="90000"/>
            </a:lnSpc>
            <a:spcBef>
              <a:spcPct val="0"/>
            </a:spcBef>
            <a:spcAft>
              <a:spcPct val="35000"/>
            </a:spcAft>
          </a:pPr>
          <a:r>
            <a:rPr lang="tr-TR" sz="1600" b="0" kern="1200" dirty="0" smtClean="0">
              <a:solidFill>
                <a:schemeClr val="tx1"/>
              </a:solidFill>
            </a:rPr>
            <a:t> (c) madde ve ürün içeriğinde zararlı maddelerin kullanılmaması  </a:t>
          </a:r>
          <a:endParaRPr lang="tr-TR" sz="1600" b="0" kern="1200" dirty="0">
            <a:solidFill>
              <a:schemeClr val="tx1"/>
            </a:solidFill>
          </a:endParaRPr>
        </a:p>
      </dsp:txBody>
      <dsp:txXfrm rot="-10800000">
        <a:off x="1450963" y="0"/>
        <a:ext cx="5389293" cy="2120112"/>
      </dsp:txXfrm>
    </dsp:sp>
    <dsp:sp modelId="{37C5E47B-93CD-4AF2-8149-44A8CDD23DB7}">
      <dsp:nvSpPr>
        <dsp:cNvPr id="0" name=""/>
        <dsp:cNvSpPr/>
      </dsp:nvSpPr>
      <dsp:spPr>
        <a:xfrm rot="10800000">
          <a:off x="1427875" y="2120112"/>
          <a:ext cx="5435469" cy="1071456"/>
        </a:xfrm>
        <a:prstGeom prst="trapezoid">
          <a:avLst>
            <a:gd name="adj" fmla="val 67349"/>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latin typeface="+mn-lt"/>
            </a:rPr>
            <a:t>Tekrar kullanım </a:t>
          </a:r>
        </a:p>
        <a:p>
          <a:pPr lvl="0" algn="ctr" defTabSz="800100">
            <a:lnSpc>
              <a:spcPct val="90000"/>
            </a:lnSpc>
            <a:spcBef>
              <a:spcPct val="0"/>
            </a:spcBef>
            <a:spcAft>
              <a:spcPct val="35000"/>
            </a:spcAft>
          </a:pPr>
          <a:r>
            <a:rPr lang="tr-TR" sz="1600" b="0" kern="1200" dirty="0" smtClean="0">
              <a:solidFill>
                <a:schemeClr val="tx1"/>
              </a:solidFill>
              <a:latin typeface="+mn-lt"/>
            </a:rPr>
            <a:t>Ürünün tamamının veya bir kısmının onarılması ve yeniden kullanılması</a:t>
          </a:r>
          <a:endParaRPr lang="tr-TR" sz="1600" b="0" kern="1200" dirty="0">
            <a:solidFill>
              <a:schemeClr val="tx1"/>
            </a:solidFill>
            <a:latin typeface="+mn-lt"/>
          </a:endParaRPr>
        </a:p>
      </dsp:txBody>
      <dsp:txXfrm rot="-10800000">
        <a:off x="2379082" y="2120112"/>
        <a:ext cx="3533055" cy="1071456"/>
      </dsp:txXfrm>
    </dsp:sp>
    <dsp:sp modelId="{D577BB15-7478-471F-A42E-389AA8493D94}">
      <dsp:nvSpPr>
        <dsp:cNvPr id="0" name=""/>
        <dsp:cNvSpPr/>
      </dsp:nvSpPr>
      <dsp:spPr>
        <a:xfrm rot="10800000">
          <a:off x="2117872" y="3182386"/>
          <a:ext cx="3992238" cy="820928"/>
        </a:xfrm>
        <a:prstGeom prst="trapezoid">
          <a:avLst>
            <a:gd name="adj" fmla="val 67349"/>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latin typeface="+mn-lt"/>
            </a:rPr>
            <a:t>Geri Dönüşüm                         </a:t>
          </a:r>
          <a:r>
            <a:rPr lang="tr-TR" sz="1200" kern="1200" dirty="0" smtClean="0">
              <a:solidFill>
                <a:schemeClr val="tx1"/>
              </a:solidFill>
            </a:rPr>
            <a:t>Y</a:t>
          </a:r>
          <a:r>
            <a:rPr lang="en-US" sz="1200" kern="1200" dirty="0" err="1" smtClean="0">
              <a:solidFill>
                <a:schemeClr val="tx1"/>
              </a:solidFill>
            </a:rPr>
            <a:t>eniden</a:t>
          </a:r>
          <a:r>
            <a:rPr lang="en-US" sz="1200" kern="1200" dirty="0" smtClean="0">
              <a:solidFill>
                <a:schemeClr val="tx1"/>
              </a:solidFill>
            </a:rPr>
            <a:t> </a:t>
          </a:r>
          <a:r>
            <a:rPr lang="en-US" sz="1200" kern="1200" dirty="0" err="1" smtClean="0">
              <a:solidFill>
                <a:schemeClr val="tx1"/>
              </a:solidFill>
            </a:rPr>
            <a:t>değerlendirilebil</a:t>
          </a:r>
          <a:r>
            <a:rPr lang="tr-TR" sz="1200" kern="1200" dirty="0" smtClean="0">
              <a:solidFill>
                <a:schemeClr val="tx1"/>
              </a:solidFill>
            </a:rPr>
            <a:t>en</a:t>
          </a:r>
          <a:r>
            <a:rPr lang="en-US" sz="1200" kern="1200" dirty="0" smtClean="0">
              <a:solidFill>
                <a:schemeClr val="tx1"/>
              </a:solidFill>
            </a:rPr>
            <a:t> </a:t>
          </a:r>
          <a:r>
            <a:rPr lang="en-US" sz="1200" kern="1200" dirty="0" err="1" smtClean="0">
              <a:solidFill>
                <a:schemeClr val="tx1"/>
              </a:solidFill>
            </a:rPr>
            <a:t>atıkların</a:t>
          </a:r>
          <a:r>
            <a:rPr lang="en-US" sz="1200" kern="1200" dirty="0" smtClean="0">
              <a:solidFill>
                <a:schemeClr val="tx1"/>
              </a:solidFill>
            </a:rPr>
            <a:t> </a:t>
          </a:r>
          <a:r>
            <a:rPr lang="en-US" sz="1200" kern="1200" dirty="0" err="1" smtClean="0">
              <a:solidFill>
                <a:schemeClr val="tx1"/>
              </a:solidFill>
            </a:rPr>
            <a:t>çeşitli</a:t>
          </a:r>
          <a:r>
            <a:rPr lang="en-US" sz="1200" kern="1200" dirty="0" smtClean="0">
              <a:solidFill>
                <a:schemeClr val="tx1"/>
              </a:solidFill>
            </a:rPr>
            <a:t> </a:t>
          </a:r>
          <a:r>
            <a:rPr lang="en-US" sz="1200" kern="1200" dirty="0" err="1" smtClean="0">
              <a:solidFill>
                <a:schemeClr val="tx1"/>
              </a:solidFill>
            </a:rPr>
            <a:t>işlemlerden</a:t>
          </a:r>
          <a:r>
            <a:rPr lang="en-US" sz="1200" kern="1200" dirty="0" smtClean="0">
              <a:solidFill>
                <a:schemeClr val="tx1"/>
              </a:solidFill>
            </a:rPr>
            <a:t> </a:t>
          </a:r>
          <a:r>
            <a:rPr lang="en-US" sz="1200" kern="1200" dirty="0" err="1" smtClean="0">
              <a:solidFill>
                <a:schemeClr val="tx1"/>
              </a:solidFill>
            </a:rPr>
            <a:t>geçerek</a:t>
          </a:r>
          <a:r>
            <a:rPr lang="en-US" sz="1200" kern="1200" dirty="0" smtClean="0">
              <a:solidFill>
                <a:schemeClr val="tx1"/>
              </a:solidFill>
            </a:rPr>
            <a:t> </a:t>
          </a:r>
          <a:r>
            <a:rPr lang="en-US" sz="1200" kern="1200" dirty="0" err="1" smtClean="0">
              <a:solidFill>
                <a:schemeClr val="tx1"/>
              </a:solidFill>
            </a:rPr>
            <a:t>üretim</a:t>
          </a:r>
          <a:r>
            <a:rPr lang="en-US" sz="1200" kern="1200" dirty="0" smtClean="0">
              <a:solidFill>
                <a:schemeClr val="tx1"/>
              </a:solidFill>
            </a:rPr>
            <a:t> </a:t>
          </a:r>
          <a:r>
            <a:rPr lang="en-US" sz="1200" kern="1200" dirty="0" err="1" smtClean="0">
              <a:solidFill>
                <a:schemeClr val="tx1"/>
              </a:solidFill>
            </a:rPr>
            <a:t>sürecine</a:t>
          </a:r>
          <a:r>
            <a:rPr lang="en-US" sz="1200" kern="1200" dirty="0" smtClean="0">
              <a:solidFill>
                <a:schemeClr val="tx1"/>
              </a:solidFill>
            </a:rPr>
            <a:t> </a:t>
          </a:r>
          <a:r>
            <a:rPr lang="en-US" sz="1200" kern="1200" dirty="0" err="1" smtClean="0">
              <a:solidFill>
                <a:schemeClr val="tx1"/>
              </a:solidFill>
            </a:rPr>
            <a:t>yeniden</a:t>
          </a:r>
          <a:r>
            <a:rPr lang="en-US" sz="1200" kern="1200" dirty="0" smtClean="0">
              <a:solidFill>
                <a:schemeClr val="tx1"/>
              </a:solidFill>
            </a:rPr>
            <a:t> </a:t>
          </a:r>
          <a:r>
            <a:rPr lang="en-US" sz="1200" kern="1200" dirty="0" err="1" smtClean="0">
              <a:solidFill>
                <a:schemeClr val="tx1"/>
              </a:solidFill>
            </a:rPr>
            <a:t>dahil</a:t>
          </a:r>
          <a:r>
            <a:rPr lang="en-US" sz="1200" kern="1200" dirty="0" smtClean="0">
              <a:solidFill>
                <a:schemeClr val="tx1"/>
              </a:solidFill>
            </a:rPr>
            <a:t> </a:t>
          </a:r>
          <a:r>
            <a:rPr lang="en-US" sz="1200" kern="1200" dirty="0" err="1" smtClean="0">
              <a:solidFill>
                <a:schemeClr val="tx1"/>
              </a:solidFill>
            </a:rPr>
            <a:t>olmas</a:t>
          </a:r>
          <a:r>
            <a:rPr lang="tr-TR" sz="1200" kern="1200" dirty="0" err="1" smtClean="0">
              <a:solidFill>
                <a:schemeClr val="tx1"/>
              </a:solidFill>
            </a:rPr>
            <a:t>ıdır</a:t>
          </a:r>
          <a:endParaRPr lang="tr-TR" sz="1200" b="1" kern="1200" dirty="0">
            <a:solidFill>
              <a:schemeClr val="tx1"/>
            </a:solidFill>
            <a:latin typeface="+mn-lt"/>
          </a:endParaRPr>
        </a:p>
      </dsp:txBody>
      <dsp:txXfrm rot="-10800000">
        <a:off x="2816514" y="3182386"/>
        <a:ext cx="2594954" cy="820928"/>
      </dsp:txXfrm>
    </dsp:sp>
    <dsp:sp modelId="{934B3EF0-31ED-456C-AE0F-2F50C35026AA}">
      <dsp:nvSpPr>
        <dsp:cNvPr id="0" name=""/>
        <dsp:cNvSpPr/>
      </dsp:nvSpPr>
      <dsp:spPr>
        <a:xfrm rot="10800000">
          <a:off x="2702378" y="4012497"/>
          <a:ext cx="2886463" cy="1071456"/>
        </a:xfrm>
        <a:prstGeom prst="trapezoid">
          <a:avLst>
            <a:gd name="adj" fmla="val 67349"/>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latin typeface="+mn-lt"/>
            </a:rPr>
            <a:t>Enerji Geri Kazanımı</a:t>
          </a:r>
          <a:endParaRPr lang="tr-TR" sz="2400" b="1" kern="1200" dirty="0">
            <a:solidFill>
              <a:schemeClr val="tx1"/>
            </a:solidFill>
            <a:latin typeface="+mn-lt"/>
          </a:endParaRPr>
        </a:p>
      </dsp:txBody>
      <dsp:txXfrm rot="-10800000">
        <a:off x="3207509" y="4012497"/>
        <a:ext cx="1876201" cy="1071456"/>
      </dsp:txXfrm>
    </dsp:sp>
    <dsp:sp modelId="{8D1D613C-AF0E-4F2B-BEB8-9C5F971A9DF0}">
      <dsp:nvSpPr>
        <dsp:cNvPr id="0" name=""/>
        <dsp:cNvSpPr/>
      </dsp:nvSpPr>
      <dsp:spPr>
        <a:xfrm rot="10800000">
          <a:off x="3438903" y="5083953"/>
          <a:ext cx="1443231" cy="1071456"/>
        </a:xfrm>
        <a:prstGeom prst="trapezoid">
          <a:avLst>
            <a:gd name="adj" fmla="val 67349"/>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latin typeface="+mn-lt"/>
            </a:rPr>
            <a:t>Bertaraf</a:t>
          </a:r>
          <a:endParaRPr lang="tr-TR" sz="2400" b="1" kern="1200" dirty="0">
            <a:solidFill>
              <a:schemeClr val="tx1"/>
            </a:solidFill>
            <a:latin typeface="+mn-lt"/>
          </a:endParaRPr>
        </a:p>
      </dsp:txBody>
      <dsp:txXfrm rot="-10800000">
        <a:off x="3438903" y="5083953"/>
        <a:ext cx="1443231" cy="1071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9603B-5D79-4103-BE2D-2984E8D48CEE}">
      <dsp:nvSpPr>
        <dsp:cNvPr id="0" name=""/>
        <dsp:cNvSpPr/>
      </dsp:nvSpPr>
      <dsp:spPr>
        <a:xfrm>
          <a:off x="36" y="30174"/>
          <a:ext cx="3518823" cy="576000"/>
        </a:xfrm>
        <a:prstGeom prst="rect">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solidFill>
                <a:srgbClr val="0070C0"/>
              </a:solidFill>
            </a:rPr>
            <a:t>Ek-3 Kriterleri</a:t>
          </a:r>
          <a:endParaRPr lang="tr-TR" sz="2000" kern="1200" dirty="0">
            <a:solidFill>
              <a:srgbClr val="0070C0"/>
            </a:solidFill>
          </a:endParaRPr>
        </a:p>
      </dsp:txBody>
      <dsp:txXfrm>
        <a:off x="36" y="30174"/>
        <a:ext cx="3518823" cy="576000"/>
      </dsp:txXfrm>
    </dsp:sp>
    <dsp:sp modelId="{CA28DA93-E19A-4CC2-8204-1D3FEA7B2ED2}">
      <dsp:nvSpPr>
        <dsp:cNvPr id="0" name=""/>
        <dsp:cNvSpPr/>
      </dsp:nvSpPr>
      <dsp:spPr>
        <a:xfrm>
          <a:off x="0" y="606174"/>
          <a:ext cx="3518823" cy="1537199"/>
        </a:xfrm>
        <a:prstGeom prst="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solidFill>
                <a:srgbClr val="0070C0"/>
              </a:solidFill>
            </a:rPr>
            <a:t>Temel Seviye Sıfır Atık Belgesi</a:t>
          </a:r>
          <a:endParaRPr lang="tr-TR" sz="2000" kern="1200" dirty="0">
            <a:solidFill>
              <a:srgbClr val="0070C0"/>
            </a:solidFill>
          </a:endParaRPr>
        </a:p>
      </dsp:txBody>
      <dsp:txXfrm>
        <a:off x="0" y="606174"/>
        <a:ext cx="3518823" cy="1537199"/>
      </dsp:txXfrm>
    </dsp:sp>
    <dsp:sp modelId="{CA372FC9-3358-45FD-9A17-23D4785DFE99}">
      <dsp:nvSpPr>
        <dsp:cNvPr id="0" name=""/>
        <dsp:cNvSpPr/>
      </dsp:nvSpPr>
      <dsp:spPr>
        <a:xfrm>
          <a:off x="4011530" y="677"/>
          <a:ext cx="3518823" cy="576000"/>
        </a:xfrm>
        <a:prstGeom prst="rect">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solidFill>
                <a:srgbClr val="0070C0"/>
              </a:solidFill>
            </a:rPr>
            <a:t>Ek-4 Kriterleri</a:t>
          </a:r>
          <a:endParaRPr lang="tr-TR" sz="2000" kern="1200" dirty="0">
            <a:solidFill>
              <a:srgbClr val="0070C0"/>
            </a:solidFill>
          </a:endParaRPr>
        </a:p>
      </dsp:txBody>
      <dsp:txXfrm>
        <a:off x="4011530" y="677"/>
        <a:ext cx="3518823" cy="576000"/>
      </dsp:txXfrm>
    </dsp:sp>
    <dsp:sp modelId="{0C710AD7-4E63-47F9-A3EC-11BF2766E795}">
      <dsp:nvSpPr>
        <dsp:cNvPr id="0" name=""/>
        <dsp:cNvSpPr/>
      </dsp:nvSpPr>
      <dsp:spPr>
        <a:xfrm>
          <a:off x="4011495" y="606174"/>
          <a:ext cx="3518823" cy="1537199"/>
        </a:xfrm>
        <a:prstGeom prst="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solidFill>
                <a:srgbClr val="0070C0"/>
              </a:solidFill>
            </a:rPr>
            <a:t>Gümüş </a:t>
          </a:r>
          <a:r>
            <a:rPr lang="tr-TR" sz="2000" kern="1200" dirty="0" err="1" smtClean="0">
              <a:solidFill>
                <a:srgbClr val="0070C0"/>
              </a:solidFill>
            </a:rPr>
            <a:t>Sıfık</a:t>
          </a:r>
          <a:r>
            <a:rPr lang="tr-TR" sz="2000" kern="1200" dirty="0" smtClean="0">
              <a:solidFill>
                <a:srgbClr val="0070C0"/>
              </a:solidFill>
            </a:rPr>
            <a:t> Atık Belgesi</a:t>
          </a:r>
          <a:endParaRPr lang="tr-TR" sz="2000" kern="1200" dirty="0">
            <a:solidFill>
              <a:srgbClr val="0070C0"/>
            </a:solidFill>
          </a:endParaRPr>
        </a:p>
        <a:p>
          <a:pPr marL="228600" lvl="1" indent="-228600" algn="l" defTabSz="889000">
            <a:lnSpc>
              <a:spcPct val="90000"/>
            </a:lnSpc>
            <a:spcBef>
              <a:spcPct val="0"/>
            </a:spcBef>
            <a:spcAft>
              <a:spcPct val="15000"/>
            </a:spcAft>
            <a:buChar char="••"/>
          </a:pPr>
          <a:r>
            <a:rPr lang="tr-TR" sz="2000" kern="1200" dirty="0" smtClean="0">
              <a:solidFill>
                <a:srgbClr val="0070C0"/>
              </a:solidFill>
            </a:rPr>
            <a:t>Altın </a:t>
          </a:r>
          <a:r>
            <a:rPr lang="tr-TR" sz="2000" kern="1200" dirty="0" err="1" smtClean="0">
              <a:solidFill>
                <a:srgbClr val="0070C0"/>
              </a:solidFill>
            </a:rPr>
            <a:t>Sıfık</a:t>
          </a:r>
          <a:r>
            <a:rPr lang="tr-TR" sz="2000" kern="1200" dirty="0" smtClean="0">
              <a:solidFill>
                <a:srgbClr val="0070C0"/>
              </a:solidFill>
            </a:rPr>
            <a:t> Atık Belgesi</a:t>
          </a:r>
          <a:endParaRPr lang="tr-TR" sz="2000" kern="1200" dirty="0">
            <a:solidFill>
              <a:srgbClr val="0070C0"/>
            </a:solidFill>
          </a:endParaRPr>
        </a:p>
        <a:p>
          <a:pPr marL="228600" lvl="1" indent="-228600" algn="l" defTabSz="889000">
            <a:lnSpc>
              <a:spcPct val="90000"/>
            </a:lnSpc>
            <a:spcBef>
              <a:spcPct val="0"/>
            </a:spcBef>
            <a:spcAft>
              <a:spcPct val="15000"/>
            </a:spcAft>
            <a:buChar char="••"/>
          </a:pPr>
          <a:r>
            <a:rPr lang="tr-TR" sz="2000" kern="1200" dirty="0" smtClean="0">
              <a:solidFill>
                <a:srgbClr val="0070C0"/>
              </a:solidFill>
            </a:rPr>
            <a:t>Platin </a:t>
          </a:r>
          <a:r>
            <a:rPr lang="tr-TR" sz="2000" kern="1200" dirty="0" err="1" smtClean="0">
              <a:solidFill>
                <a:srgbClr val="0070C0"/>
              </a:solidFill>
            </a:rPr>
            <a:t>Sıfık</a:t>
          </a:r>
          <a:r>
            <a:rPr lang="tr-TR" sz="2000" kern="1200" dirty="0" smtClean="0">
              <a:solidFill>
                <a:srgbClr val="0070C0"/>
              </a:solidFill>
            </a:rPr>
            <a:t> Atık Belgesi</a:t>
          </a:r>
          <a:endParaRPr lang="tr-TR" sz="2000" kern="1200" dirty="0">
            <a:solidFill>
              <a:srgbClr val="0070C0"/>
            </a:solidFill>
          </a:endParaRPr>
        </a:p>
        <a:p>
          <a:pPr marL="228600" lvl="1" indent="-228600" algn="l" defTabSz="889000">
            <a:lnSpc>
              <a:spcPct val="90000"/>
            </a:lnSpc>
            <a:spcBef>
              <a:spcPct val="0"/>
            </a:spcBef>
            <a:spcAft>
              <a:spcPct val="15000"/>
            </a:spcAft>
            <a:buChar char="••"/>
          </a:pPr>
          <a:endParaRPr lang="tr-TR" sz="2000" kern="1200" dirty="0">
            <a:solidFill>
              <a:srgbClr val="0070C0"/>
            </a:solidFill>
          </a:endParaRPr>
        </a:p>
      </dsp:txBody>
      <dsp:txXfrm>
        <a:off x="4011495" y="606174"/>
        <a:ext cx="3518823" cy="1537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1BA6E-1FDD-412F-B6B0-223F2757C537}">
      <dsp:nvSpPr>
        <dsp:cNvPr id="0" name=""/>
        <dsp:cNvSpPr/>
      </dsp:nvSpPr>
      <dsp:spPr>
        <a:xfrm>
          <a:off x="835968" y="0"/>
          <a:ext cx="4533976" cy="4533976"/>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accent6">
                  <a:lumMod val="50000"/>
                </a:schemeClr>
              </a:solidFill>
            </a:rPr>
            <a:t>Altın, Gümüş, Platin Seviye Sıfır Atık Belgesi</a:t>
          </a:r>
        </a:p>
      </dsp:txBody>
      <dsp:txXfrm>
        <a:off x="1912787" y="340048"/>
        <a:ext cx="2380337" cy="770775"/>
      </dsp:txXfrm>
    </dsp:sp>
    <dsp:sp modelId="{D4C5DAD2-CDF0-462B-934D-8CAD3BA41E37}">
      <dsp:nvSpPr>
        <dsp:cNvPr id="0" name=""/>
        <dsp:cNvSpPr/>
      </dsp:nvSpPr>
      <dsp:spPr>
        <a:xfrm>
          <a:off x="1402715" y="1133493"/>
          <a:ext cx="3400482" cy="3400482"/>
        </a:xfrm>
        <a:prstGeom prst="ellipse">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tr-TR" sz="1200" kern="1200" dirty="0" smtClean="0">
            <a:solidFill>
              <a:srgbClr val="0070C0"/>
            </a:solidFill>
          </a:endParaRPr>
        </a:p>
        <a:p>
          <a:pPr lvl="0" algn="ctr" defTabSz="533400">
            <a:lnSpc>
              <a:spcPct val="90000"/>
            </a:lnSpc>
            <a:spcBef>
              <a:spcPct val="0"/>
            </a:spcBef>
            <a:spcAft>
              <a:spcPct val="35000"/>
            </a:spcAft>
          </a:pPr>
          <a:r>
            <a:rPr lang="tr-TR" sz="1400" kern="1200" dirty="0" smtClean="0">
              <a:solidFill>
                <a:srgbClr val="0070C0"/>
              </a:solidFill>
            </a:rPr>
            <a:t>İl belediyeleri</a:t>
          </a:r>
        </a:p>
        <a:p>
          <a:pPr lvl="0" algn="ctr" defTabSz="533400">
            <a:lnSpc>
              <a:spcPct val="90000"/>
            </a:lnSpc>
            <a:spcBef>
              <a:spcPct val="0"/>
            </a:spcBef>
            <a:spcAft>
              <a:spcPct val="35000"/>
            </a:spcAft>
          </a:pPr>
          <a:r>
            <a:rPr lang="tr-TR" sz="1400" kern="1200" dirty="0" smtClean="0">
              <a:solidFill>
                <a:srgbClr val="0070C0"/>
              </a:solidFill>
            </a:rPr>
            <a:t>Nüfus</a:t>
          </a:r>
          <a:r>
            <a:rPr lang="tr-TR" sz="1400" kern="1200" dirty="0" smtClean="0">
              <a:solidFill>
                <a:srgbClr val="0070C0"/>
              </a:solidFill>
              <a:latin typeface="Calibri" panose="020F0502020204030204" pitchFamily="34" charset="0"/>
              <a:cs typeface="Calibri" panose="020F0502020204030204" pitchFamily="34" charset="0"/>
            </a:rPr>
            <a:t>&gt;50.000 ilçe belediyeleri</a:t>
          </a:r>
        </a:p>
        <a:p>
          <a:pPr lvl="0" algn="ctr" defTabSz="533400">
            <a:lnSpc>
              <a:spcPct val="90000"/>
            </a:lnSpc>
            <a:spcBef>
              <a:spcPct val="0"/>
            </a:spcBef>
            <a:spcAft>
              <a:spcPct val="35000"/>
            </a:spcAft>
          </a:pPr>
          <a:r>
            <a:rPr lang="tr-TR" sz="1400" kern="1200" dirty="0" smtClean="0">
              <a:solidFill>
                <a:srgbClr val="0070C0"/>
              </a:solidFill>
              <a:latin typeface="Calibri" panose="020F0502020204030204" pitchFamily="34" charset="0"/>
              <a:cs typeface="Calibri" panose="020F0502020204030204" pitchFamily="34" charset="0"/>
            </a:rPr>
            <a:t>OSB</a:t>
          </a:r>
        </a:p>
        <a:p>
          <a:pPr lvl="0" algn="ctr" defTabSz="533400">
            <a:lnSpc>
              <a:spcPct val="90000"/>
            </a:lnSpc>
            <a:spcBef>
              <a:spcPct val="0"/>
            </a:spcBef>
            <a:spcAft>
              <a:spcPct val="35000"/>
            </a:spcAft>
          </a:pPr>
          <a:r>
            <a:rPr lang="tr-TR" sz="1400" kern="1200" dirty="0" smtClean="0">
              <a:solidFill>
                <a:srgbClr val="0070C0"/>
              </a:solidFill>
              <a:latin typeface="Calibri" panose="020F0502020204030204" pitchFamily="34" charset="0"/>
              <a:cs typeface="Calibri" panose="020F0502020204030204" pitchFamily="34" charset="0"/>
            </a:rPr>
            <a:t>AVM</a:t>
          </a:r>
        </a:p>
        <a:p>
          <a:pPr lvl="0" algn="ctr" defTabSz="533400">
            <a:lnSpc>
              <a:spcPct val="90000"/>
            </a:lnSpc>
            <a:spcBef>
              <a:spcPct val="0"/>
            </a:spcBef>
            <a:spcAft>
              <a:spcPct val="35000"/>
            </a:spcAft>
          </a:pPr>
          <a:r>
            <a:rPr lang="tr-TR" sz="1400" kern="1200" dirty="0" smtClean="0">
              <a:solidFill>
                <a:srgbClr val="0070C0"/>
              </a:solidFill>
            </a:rPr>
            <a:t>Tren, Otobüs Terminalleri</a:t>
          </a:r>
        </a:p>
        <a:p>
          <a:pPr lvl="0" algn="ctr" defTabSz="533400">
            <a:lnSpc>
              <a:spcPct val="90000"/>
            </a:lnSpc>
            <a:spcBef>
              <a:spcPct val="0"/>
            </a:spcBef>
            <a:spcAft>
              <a:spcPct val="35000"/>
            </a:spcAft>
          </a:pPr>
          <a:r>
            <a:rPr lang="tr-TR" sz="1400" kern="1200" dirty="0" smtClean="0">
              <a:solidFill>
                <a:srgbClr val="0070C0"/>
              </a:solidFill>
            </a:rPr>
            <a:t>Limanlar</a:t>
          </a:r>
        </a:p>
        <a:p>
          <a:pPr lvl="0" algn="ctr" defTabSz="533400">
            <a:lnSpc>
              <a:spcPct val="90000"/>
            </a:lnSpc>
            <a:spcBef>
              <a:spcPct val="0"/>
            </a:spcBef>
            <a:spcAft>
              <a:spcPct val="35000"/>
            </a:spcAft>
          </a:pPr>
          <a:r>
            <a:rPr lang="tr-TR" sz="1400" kern="1200" dirty="0" smtClean="0">
              <a:solidFill>
                <a:srgbClr val="0070C0"/>
              </a:solidFill>
            </a:rPr>
            <a:t>50 oda ve üstü konaklama işletmeleri</a:t>
          </a:r>
          <a:endParaRPr lang="tr-TR" sz="1400" kern="1200" dirty="0">
            <a:solidFill>
              <a:srgbClr val="0070C0"/>
            </a:solidFill>
          </a:endParaRPr>
        </a:p>
      </dsp:txBody>
      <dsp:txXfrm>
        <a:off x="1900704" y="1983614"/>
        <a:ext cx="2404503" cy="1700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5A655-FF9E-4530-9AE3-69B36EBB57FA}">
      <dsp:nvSpPr>
        <dsp:cNvPr id="0" name=""/>
        <dsp:cNvSpPr/>
      </dsp:nvSpPr>
      <dsp:spPr>
        <a:xfrm>
          <a:off x="0" y="0"/>
          <a:ext cx="9451568" cy="2535382"/>
        </a:xfrm>
        <a:prstGeom prst="rightArrow">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5B4CB58D-13DC-4902-A648-C76AE5806C76}">
      <dsp:nvSpPr>
        <dsp:cNvPr id="0" name=""/>
        <dsp:cNvSpPr/>
      </dsp:nvSpPr>
      <dsp:spPr>
        <a:xfrm>
          <a:off x="0" y="771405"/>
          <a:ext cx="1657200" cy="1014152"/>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Ek-1 liste ve/veya gönüllü başvuru</a:t>
          </a:r>
          <a:endParaRPr lang="tr-TR" sz="1600" kern="1200" dirty="0">
            <a:solidFill>
              <a:schemeClr val="tx1"/>
            </a:solidFill>
          </a:endParaRPr>
        </a:p>
      </dsp:txBody>
      <dsp:txXfrm>
        <a:off x="49507" y="820912"/>
        <a:ext cx="1558186" cy="915138"/>
      </dsp:txXfrm>
    </dsp:sp>
    <dsp:sp modelId="{D9A0DF45-B144-48D4-854B-CF4DD0983A5D}">
      <dsp:nvSpPr>
        <dsp:cNvPr id="0" name=""/>
        <dsp:cNvSpPr/>
      </dsp:nvSpPr>
      <dsp:spPr>
        <a:xfrm>
          <a:off x="2099260" y="760614"/>
          <a:ext cx="1936682" cy="1014152"/>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Sıfır Atık Bilgi Sistemi üzerinden belge başvurusu yapılır</a:t>
          </a:r>
          <a:endParaRPr lang="tr-TR" sz="1600" kern="1200" dirty="0">
            <a:solidFill>
              <a:schemeClr val="tx1"/>
            </a:solidFill>
          </a:endParaRPr>
        </a:p>
      </dsp:txBody>
      <dsp:txXfrm>
        <a:off x="2148767" y="810121"/>
        <a:ext cx="1837668" cy="915138"/>
      </dsp:txXfrm>
    </dsp:sp>
    <dsp:sp modelId="{1B0626D5-76F9-4F35-B1F6-6EF08F11A9AE}">
      <dsp:nvSpPr>
        <dsp:cNvPr id="0" name=""/>
        <dsp:cNvSpPr/>
      </dsp:nvSpPr>
      <dsp:spPr>
        <a:xfrm>
          <a:off x="4252236" y="776080"/>
          <a:ext cx="1249475" cy="1014152"/>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Çevre ve Şehircilik İl Müdürlüğü</a:t>
          </a:r>
        </a:p>
      </dsp:txBody>
      <dsp:txXfrm>
        <a:off x="4301743" y="825587"/>
        <a:ext cx="1150461" cy="915138"/>
      </dsp:txXfrm>
    </dsp:sp>
    <dsp:sp modelId="{0747EEC9-62EB-481F-B2A0-F16522B97516}">
      <dsp:nvSpPr>
        <dsp:cNvPr id="0" name=""/>
        <dsp:cNvSpPr/>
      </dsp:nvSpPr>
      <dsp:spPr>
        <a:xfrm>
          <a:off x="5817432" y="760614"/>
          <a:ext cx="1596039" cy="1014152"/>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Temel Seviye Sıfır Atık Belgesi</a:t>
          </a:r>
          <a:endParaRPr lang="tr-TR" sz="1600" kern="1200" dirty="0">
            <a:solidFill>
              <a:schemeClr val="tx1"/>
            </a:solidFill>
          </a:endParaRPr>
        </a:p>
      </dsp:txBody>
      <dsp:txXfrm>
        <a:off x="5866939" y="810121"/>
        <a:ext cx="1497025" cy="915138"/>
      </dsp:txXfrm>
    </dsp:sp>
    <dsp:sp modelId="{80343D9C-7420-4547-A7E5-7B92D805BC4C}">
      <dsp:nvSpPr>
        <dsp:cNvPr id="0" name=""/>
        <dsp:cNvSpPr/>
      </dsp:nvSpPr>
      <dsp:spPr>
        <a:xfrm>
          <a:off x="7510344" y="750006"/>
          <a:ext cx="1596039" cy="1014152"/>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Başvuru reddedilir.</a:t>
          </a:r>
          <a:endParaRPr lang="tr-TR" sz="1600" kern="1200" dirty="0">
            <a:solidFill>
              <a:schemeClr val="tx1"/>
            </a:solidFill>
          </a:endParaRPr>
        </a:p>
      </dsp:txBody>
      <dsp:txXfrm>
        <a:off x="7559851" y="799513"/>
        <a:ext cx="1497025" cy="915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5A655-FF9E-4530-9AE3-69B36EBB57FA}">
      <dsp:nvSpPr>
        <dsp:cNvPr id="0" name=""/>
        <dsp:cNvSpPr/>
      </dsp:nvSpPr>
      <dsp:spPr>
        <a:xfrm>
          <a:off x="0" y="0"/>
          <a:ext cx="9459880" cy="3447346"/>
        </a:xfrm>
        <a:prstGeom prst="rightArrow">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5B4CB58D-13DC-4902-A648-C76AE5806C76}">
      <dsp:nvSpPr>
        <dsp:cNvPr id="0" name=""/>
        <dsp:cNvSpPr/>
      </dsp:nvSpPr>
      <dsp:spPr>
        <a:xfrm>
          <a:off x="5110" y="953136"/>
          <a:ext cx="2276475" cy="158737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tr-TR" sz="1200" kern="1200" dirty="0" smtClean="0">
            <a:solidFill>
              <a:schemeClr val="tx1"/>
            </a:solidFill>
          </a:endParaRPr>
        </a:p>
        <a:p>
          <a:pPr lvl="0" algn="ctr" defTabSz="533400">
            <a:lnSpc>
              <a:spcPct val="90000"/>
            </a:lnSpc>
            <a:spcBef>
              <a:spcPct val="0"/>
            </a:spcBef>
            <a:spcAft>
              <a:spcPct val="35000"/>
            </a:spcAft>
          </a:pPr>
          <a:r>
            <a:rPr lang="tr-TR" sz="1200" kern="1200" dirty="0" smtClean="0">
              <a:solidFill>
                <a:schemeClr val="tx1"/>
              </a:solidFill>
            </a:rPr>
            <a:t>Temel seviyede sıfır atık belgesi olan</a:t>
          </a:r>
        </a:p>
        <a:p>
          <a:pPr lvl="0" algn="ctr" defTabSz="533400">
            <a:lnSpc>
              <a:spcPct val="90000"/>
            </a:lnSpc>
            <a:spcBef>
              <a:spcPct val="0"/>
            </a:spcBef>
            <a:spcAft>
              <a:spcPct val="35000"/>
            </a:spcAft>
          </a:pPr>
          <a:r>
            <a:rPr lang="tr-TR" sz="1200" kern="1200" dirty="0" smtClean="0">
              <a:solidFill>
                <a:schemeClr val="tx1"/>
              </a:solidFill>
            </a:rPr>
            <a:t>il belediyeleri ve nüfusu 50.000 üzerindeki ilçe belediyeleri, OSB, AVM, havalimanları, tren ve otobüs terminalleri, limanlar ile 50 oda ve üstü konaklama kapasiteli işletmeler ve diğer yerler</a:t>
          </a:r>
        </a:p>
        <a:p>
          <a:pPr lvl="0" algn="ctr" defTabSz="533400">
            <a:lnSpc>
              <a:spcPct val="90000"/>
            </a:lnSpc>
            <a:spcBef>
              <a:spcPct val="0"/>
            </a:spcBef>
            <a:spcAft>
              <a:spcPct val="35000"/>
            </a:spcAft>
          </a:pPr>
          <a:endParaRPr lang="tr-TR" sz="1600" kern="1200" dirty="0">
            <a:solidFill>
              <a:schemeClr val="tx1"/>
            </a:solidFill>
          </a:endParaRPr>
        </a:p>
      </dsp:txBody>
      <dsp:txXfrm>
        <a:off x="82599" y="1030625"/>
        <a:ext cx="2121497" cy="1432400"/>
      </dsp:txXfrm>
    </dsp:sp>
    <dsp:sp modelId="{D9A0DF45-B144-48D4-854B-CF4DD0983A5D}">
      <dsp:nvSpPr>
        <dsp:cNvPr id="0" name=""/>
        <dsp:cNvSpPr/>
      </dsp:nvSpPr>
      <dsp:spPr>
        <a:xfrm>
          <a:off x="2456840" y="1034203"/>
          <a:ext cx="1963216" cy="137893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Sıfır Atık Bilgi Sistemi üzerinden belge başvurusu yapılır</a:t>
          </a:r>
          <a:endParaRPr lang="tr-TR" sz="1600" kern="1200" dirty="0">
            <a:solidFill>
              <a:schemeClr val="tx1"/>
            </a:solidFill>
          </a:endParaRPr>
        </a:p>
      </dsp:txBody>
      <dsp:txXfrm>
        <a:off x="2524154" y="1101517"/>
        <a:ext cx="1828588" cy="1244310"/>
      </dsp:txXfrm>
    </dsp:sp>
    <dsp:sp modelId="{1B0626D5-76F9-4F35-B1F6-6EF08F11A9AE}">
      <dsp:nvSpPr>
        <dsp:cNvPr id="0" name=""/>
        <dsp:cNvSpPr/>
      </dsp:nvSpPr>
      <dsp:spPr>
        <a:xfrm>
          <a:off x="4565219" y="1055232"/>
          <a:ext cx="1266594" cy="137893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Çevre ve Şehircilik İl Müdürlüğü</a:t>
          </a:r>
        </a:p>
      </dsp:txBody>
      <dsp:txXfrm>
        <a:off x="4627049" y="1117062"/>
        <a:ext cx="1142934" cy="1255278"/>
      </dsp:txXfrm>
    </dsp:sp>
    <dsp:sp modelId="{0747EEC9-62EB-481F-B2A0-F16522B97516}">
      <dsp:nvSpPr>
        <dsp:cNvPr id="0" name=""/>
        <dsp:cNvSpPr/>
      </dsp:nvSpPr>
      <dsp:spPr>
        <a:xfrm>
          <a:off x="6043706" y="1034203"/>
          <a:ext cx="1617906" cy="137893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Kriterlerle elde edilen puanın karşılığı olan nitelikli belge verilir</a:t>
          </a:r>
          <a:endParaRPr lang="tr-TR" sz="1600" kern="1200" dirty="0">
            <a:solidFill>
              <a:schemeClr val="tx1"/>
            </a:solidFill>
          </a:endParaRPr>
        </a:p>
      </dsp:txBody>
      <dsp:txXfrm>
        <a:off x="6111020" y="1101517"/>
        <a:ext cx="1483278" cy="1244310"/>
      </dsp:txXfrm>
    </dsp:sp>
    <dsp:sp modelId="{80343D9C-7420-4547-A7E5-7B92D805BC4C}">
      <dsp:nvSpPr>
        <dsp:cNvPr id="0" name=""/>
        <dsp:cNvSpPr/>
      </dsp:nvSpPr>
      <dsp:spPr>
        <a:xfrm>
          <a:off x="7726627" y="1019780"/>
          <a:ext cx="1617906" cy="137893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Başvuru reddedilir.</a:t>
          </a:r>
          <a:endParaRPr lang="tr-TR" sz="1600" kern="1200" dirty="0">
            <a:solidFill>
              <a:schemeClr val="tx1"/>
            </a:solidFill>
          </a:endParaRPr>
        </a:p>
      </dsp:txBody>
      <dsp:txXfrm>
        <a:off x="7793941" y="1087094"/>
        <a:ext cx="1483278" cy="12443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F2CFC-54EC-4088-9DD0-D24ACDBB20B4}" type="datetimeFigureOut">
              <a:rPr lang="en-US" smtClean="0"/>
              <a:t>2/28/2020</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A7E97-2823-4B3F-A1C3-43BFB87B2DC9}" type="slidenum">
              <a:rPr lang="en-US" smtClean="0"/>
              <a:t>‹#›</a:t>
            </a:fld>
            <a:endParaRPr lang="en-US"/>
          </a:p>
        </p:txBody>
      </p:sp>
    </p:spTree>
    <p:extLst>
      <p:ext uri="{BB962C8B-B14F-4D97-AF65-F5344CB8AC3E}">
        <p14:creationId xmlns:p14="http://schemas.microsoft.com/office/powerpoint/2010/main" val="414037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C4B580D-4192-4B1F-A6BF-FD27232585BB}" type="slidenum">
              <a:rPr lang="en-US" smtClean="0"/>
              <a:t>4</a:t>
            </a:fld>
            <a:endParaRPr lang="en-US"/>
          </a:p>
        </p:txBody>
      </p:sp>
    </p:spTree>
    <p:extLst>
      <p:ext uri="{BB962C8B-B14F-4D97-AF65-F5344CB8AC3E}">
        <p14:creationId xmlns:p14="http://schemas.microsoft.com/office/powerpoint/2010/main" val="307419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a:p>
        </p:txBody>
      </p:sp>
      <p:sp>
        <p:nvSpPr>
          <p:cNvPr id="4" name="Veri Yer Tutucusu 3"/>
          <p:cNvSpPr>
            <a:spLocks noGrp="1"/>
          </p:cNvSpPr>
          <p:nvPr>
            <p:ph type="dt" sz="half" idx="10"/>
          </p:nvPr>
        </p:nvSpPr>
        <p:spPr/>
        <p:txBody>
          <a:bodyPr/>
          <a:lstStyle/>
          <a:p>
            <a:fld id="{603FF896-B5D6-4DF8-AA70-9809CEAC134B}" type="datetimeFigureOut">
              <a:rPr lang="en-US" smtClean="0"/>
              <a:t>2/28/2020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11B342C9-33C8-4E3D-A15A-4CD63D48A887}" type="slidenum">
              <a:rPr lang="en-US" smtClean="0"/>
              <a:t>‹#›</a:t>
            </a:fld>
            <a:endParaRPr lang="en-US"/>
          </a:p>
        </p:txBody>
      </p:sp>
    </p:spTree>
    <p:extLst>
      <p:ext uri="{BB962C8B-B14F-4D97-AF65-F5344CB8AC3E}">
        <p14:creationId xmlns:p14="http://schemas.microsoft.com/office/powerpoint/2010/main" val="56268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03FF896-B5D6-4DF8-AA70-9809CEAC134B}" type="datetimeFigureOut">
              <a:rPr lang="en-US" smtClean="0"/>
              <a:t>2/28/2020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11B342C9-33C8-4E3D-A15A-4CD63D48A887}" type="slidenum">
              <a:rPr lang="en-US" smtClean="0"/>
              <a:t>‹#›</a:t>
            </a:fld>
            <a:endParaRPr lang="en-US"/>
          </a:p>
        </p:txBody>
      </p:sp>
    </p:spTree>
    <p:extLst>
      <p:ext uri="{BB962C8B-B14F-4D97-AF65-F5344CB8AC3E}">
        <p14:creationId xmlns:p14="http://schemas.microsoft.com/office/powerpoint/2010/main" val="383428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03FF896-B5D6-4DF8-AA70-9809CEAC134B}" type="datetimeFigureOut">
              <a:rPr lang="en-US" smtClean="0"/>
              <a:t>2/28/2020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11B342C9-33C8-4E3D-A15A-4CD63D48A887}" type="slidenum">
              <a:rPr lang="en-US" smtClean="0"/>
              <a:t>‹#›</a:t>
            </a:fld>
            <a:endParaRPr lang="en-US"/>
          </a:p>
        </p:txBody>
      </p:sp>
    </p:spTree>
    <p:extLst>
      <p:ext uri="{BB962C8B-B14F-4D97-AF65-F5344CB8AC3E}">
        <p14:creationId xmlns:p14="http://schemas.microsoft.com/office/powerpoint/2010/main" val="49417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03FF896-B5D6-4DF8-AA70-9809CEAC134B}" type="datetimeFigureOut">
              <a:rPr lang="en-US" smtClean="0"/>
              <a:t>2/28/2020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11B342C9-33C8-4E3D-A15A-4CD63D48A887}" type="slidenum">
              <a:rPr lang="en-US" smtClean="0"/>
              <a:t>‹#›</a:t>
            </a:fld>
            <a:endParaRPr lang="en-US"/>
          </a:p>
        </p:txBody>
      </p:sp>
    </p:spTree>
    <p:extLst>
      <p:ext uri="{BB962C8B-B14F-4D97-AF65-F5344CB8AC3E}">
        <p14:creationId xmlns:p14="http://schemas.microsoft.com/office/powerpoint/2010/main" val="418465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603FF896-B5D6-4DF8-AA70-9809CEAC134B}" type="datetimeFigureOut">
              <a:rPr lang="en-US" smtClean="0"/>
              <a:t>2/28/2020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11B342C9-33C8-4E3D-A15A-4CD63D48A887}" type="slidenum">
              <a:rPr lang="en-US" smtClean="0"/>
              <a:t>‹#›</a:t>
            </a:fld>
            <a:endParaRPr lang="en-US"/>
          </a:p>
        </p:txBody>
      </p:sp>
    </p:spTree>
    <p:extLst>
      <p:ext uri="{BB962C8B-B14F-4D97-AF65-F5344CB8AC3E}">
        <p14:creationId xmlns:p14="http://schemas.microsoft.com/office/powerpoint/2010/main" val="400235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603FF896-B5D6-4DF8-AA70-9809CEAC134B}" type="datetimeFigureOut">
              <a:rPr lang="en-US" smtClean="0"/>
              <a:t>2/28/2020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11B342C9-33C8-4E3D-A15A-4CD63D48A887}" type="slidenum">
              <a:rPr lang="en-US" smtClean="0"/>
              <a:t>‹#›</a:t>
            </a:fld>
            <a:endParaRPr lang="en-US"/>
          </a:p>
        </p:txBody>
      </p:sp>
    </p:spTree>
    <p:extLst>
      <p:ext uri="{BB962C8B-B14F-4D97-AF65-F5344CB8AC3E}">
        <p14:creationId xmlns:p14="http://schemas.microsoft.com/office/powerpoint/2010/main" val="27977328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603FF896-B5D6-4DF8-AA70-9809CEAC134B}" type="datetimeFigureOut">
              <a:rPr lang="en-US" smtClean="0"/>
              <a:t>2/28/2020</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11B342C9-33C8-4E3D-A15A-4CD63D48A887}" type="slidenum">
              <a:rPr lang="en-US" smtClean="0"/>
              <a:t>‹#›</a:t>
            </a:fld>
            <a:endParaRPr lang="en-US"/>
          </a:p>
        </p:txBody>
      </p:sp>
    </p:spTree>
    <p:extLst>
      <p:ext uri="{BB962C8B-B14F-4D97-AF65-F5344CB8AC3E}">
        <p14:creationId xmlns:p14="http://schemas.microsoft.com/office/powerpoint/2010/main" val="90788457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603FF896-B5D6-4DF8-AA70-9809CEAC134B}" type="datetimeFigureOut">
              <a:rPr lang="en-US" smtClean="0"/>
              <a:t>2/28/2020</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11B342C9-33C8-4E3D-A15A-4CD63D48A887}" type="slidenum">
              <a:rPr lang="en-US" smtClean="0"/>
              <a:t>‹#›</a:t>
            </a:fld>
            <a:endParaRPr lang="en-US"/>
          </a:p>
        </p:txBody>
      </p:sp>
    </p:spTree>
    <p:extLst>
      <p:ext uri="{BB962C8B-B14F-4D97-AF65-F5344CB8AC3E}">
        <p14:creationId xmlns:p14="http://schemas.microsoft.com/office/powerpoint/2010/main" val="80428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03FF896-B5D6-4DF8-AA70-9809CEAC134B}" type="datetimeFigureOut">
              <a:rPr lang="en-US" smtClean="0"/>
              <a:t>2/28/2020</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11B342C9-33C8-4E3D-A15A-4CD63D48A887}" type="slidenum">
              <a:rPr lang="en-US" smtClean="0"/>
              <a:t>‹#›</a:t>
            </a:fld>
            <a:endParaRPr lang="en-US"/>
          </a:p>
        </p:txBody>
      </p:sp>
    </p:spTree>
    <p:extLst>
      <p:ext uri="{BB962C8B-B14F-4D97-AF65-F5344CB8AC3E}">
        <p14:creationId xmlns:p14="http://schemas.microsoft.com/office/powerpoint/2010/main" val="351214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03FF896-B5D6-4DF8-AA70-9809CEAC134B}" type="datetimeFigureOut">
              <a:rPr lang="en-US" smtClean="0"/>
              <a:t>2/28/2020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11B342C9-33C8-4E3D-A15A-4CD63D48A887}" type="slidenum">
              <a:rPr lang="en-US" smtClean="0"/>
              <a:t>‹#›</a:t>
            </a:fld>
            <a:endParaRPr lang="en-US"/>
          </a:p>
        </p:txBody>
      </p:sp>
    </p:spTree>
    <p:extLst>
      <p:ext uri="{BB962C8B-B14F-4D97-AF65-F5344CB8AC3E}">
        <p14:creationId xmlns:p14="http://schemas.microsoft.com/office/powerpoint/2010/main" val="321470973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03FF896-B5D6-4DF8-AA70-9809CEAC134B}" type="datetimeFigureOut">
              <a:rPr lang="en-US" smtClean="0"/>
              <a:t>2/28/2020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11B342C9-33C8-4E3D-A15A-4CD63D48A887}" type="slidenum">
              <a:rPr lang="en-US" smtClean="0"/>
              <a:t>‹#›</a:t>
            </a:fld>
            <a:endParaRPr lang="en-US"/>
          </a:p>
        </p:txBody>
      </p:sp>
    </p:spTree>
    <p:extLst>
      <p:ext uri="{BB962C8B-B14F-4D97-AF65-F5344CB8AC3E}">
        <p14:creationId xmlns:p14="http://schemas.microsoft.com/office/powerpoint/2010/main" val="4246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FF896-B5D6-4DF8-AA70-9809CEAC134B}" type="datetimeFigureOut">
              <a:rPr lang="en-US" smtClean="0"/>
              <a:t>2/28/2020</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342C9-33C8-4E3D-A15A-4CD63D48A887}" type="slidenum">
              <a:rPr lang="en-US" smtClean="0"/>
              <a:t>‹#›</a:t>
            </a:fld>
            <a:endParaRPr lang="en-US"/>
          </a:p>
        </p:txBody>
      </p:sp>
    </p:spTree>
    <p:extLst>
      <p:ext uri="{BB962C8B-B14F-4D97-AF65-F5344CB8AC3E}">
        <p14:creationId xmlns:p14="http://schemas.microsoft.com/office/powerpoint/2010/main" val="1271324566"/>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cbs.cevre.gov.t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5555864" y="1681314"/>
            <a:ext cx="841543" cy="845300"/>
          </a:xfrm>
          <a:prstGeom prst="rect">
            <a:avLst/>
          </a:prstGeom>
        </p:spPr>
      </p:pic>
      <p:sp>
        <p:nvSpPr>
          <p:cNvPr id="8" name="Metin kutusu 7"/>
          <p:cNvSpPr txBox="1"/>
          <p:nvPr/>
        </p:nvSpPr>
        <p:spPr>
          <a:xfrm>
            <a:off x="3335067" y="2703383"/>
            <a:ext cx="5615646" cy="3354765"/>
          </a:xfrm>
          <a:prstGeom prst="rect">
            <a:avLst/>
          </a:prstGeom>
          <a:noFill/>
        </p:spPr>
        <p:txBody>
          <a:bodyPr wrap="square" rtlCol="0">
            <a:spAutoFit/>
          </a:bodyPr>
          <a:lstStyle/>
          <a:p>
            <a:pPr lvl="0" algn="ctr">
              <a:defRPr/>
            </a:pPr>
            <a:r>
              <a:rPr lang="tr-TR" sz="2000" b="1" dirty="0" smtClean="0"/>
              <a:t>T.C.</a:t>
            </a:r>
          </a:p>
          <a:p>
            <a:pPr lvl="0" algn="ctr">
              <a:defRPr/>
            </a:pPr>
            <a:r>
              <a:rPr lang="tr-TR" sz="2000" b="1" dirty="0" smtClean="0"/>
              <a:t>Çevre ve Şehircilik Bakanlığı</a:t>
            </a:r>
          </a:p>
          <a:p>
            <a:pPr lvl="0" algn="ctr">
              <a:defRPr/>
            </a:pPr>
            <a:r>
              <a:rPr lang="tr-TR" sz="2000" b="1" dirty="0" smtClean="0"/>
              <a:t>Çevre </a:t>
            </a:r>
            <a:r>
              <a:rPr lang="tr-TR" sz="2000" b="1" dirty="0"/>
              <a:t>Yönetimi Genel </a:t>
            </a:r>
            <a:r>
              <a:rPr lang="tr-TR" sz="2000" b="1" dirty="0" smtClean="0"/>
              <a:t>Müdürlüğü</a:t>
            </a:r>
            <a:endParaRPr lang="tr-TR" sz="2000" b="1" dirty="0"/>
          </a:p>
          <a:p>
            <a:pPr lvl="0" algn="ctr">
              <a:defRPr/>
            </a:pPr>
            <a:r>
              <a:rPr lang="tr-TR" sz="2000" b="1" dirty="0"/>
              <a:t>Sıfır Atık ve Atık İşleme Dairesi </a:t>
            </a:r>
            <a:r>
              <a:rPr lang="tr-TR" sz="2000" b="1" dirty="0" smtClean="0"/>
              <a:t>Başkanlığı</a:t>
            </a:r>
            <a:endParaRPr kumimoji="0" lang="tr-TR" sz="2000" b="1" i="0" u="none" strike="noStrike" kern="1200" cap="none" spc="0" normalizeH="0" baseline="0" noProof="0" dirty="0" smtClean="0">
              <a:ln>
                <a:noFill/>
              </a:ln>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sz="2000" b="1" dirty="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smtClean="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sz="2000" b="1" dirty="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effectLst/>
                <a:uLnTx/>
                <a:uFillTx/>
                <a:latin typeface="Calibri" panose="020F0502020204030204"/>
                <a:ea typeface="+mn-ea"/>
                <a:cs typeface="+mn-cs"/>
              </a:rPr>
              <a:t>Şule </a:t>
            </a:r>
            <a:r>
              <a:rPr kumimoji="0" lang="tr-TR" sz="2000" b="1" i="0" u="none" strike="noStrike" kern="1200" cap="none" spc="0" normalizeH="0" baseline="0" noProof="0" dirty="0">
                <a:ln>
                  <a:noFill/>
                </a:ln>
                <a:effectLst/>
                <a:uLnTx/>
                <a:uFillTx/>
                <a:latin typeface="Calibri" panose="020F0502020204030204"/>
                <a:ea typeface="+mn-ea"/>
                <a:cs typeface="+mn-cs"/>
              </a:rPr>
              <a:t>BEKTAŞ</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effectLst/>
                <a:uLnTx/>
                <a:uFillTx/>
                <a:latin typeface="Calibri" panose="020F0502020204030204"/>
                <a:ea typeface="+mn-ea"/>
                <a:cs typeface="+mn-cs"/>
              </a:rPr>
              <a:t>Çevre ve Şehircilik Uzmanı</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smtClean="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effectLst/>
                <a:uLnTx/>
                <a:uFillTx/>
                <a:latin typeface="Calibri" panose="020F0502020204030204"/>
                <a:ea typeface="+mn-ea"/>
                <a:cs typeface="+mn-cs"/>
              </a:rPr>
              <a:t>02/03/2020</a:t>
            </a: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
        <p:nvSpPr>
          <p:cNvPr id="9" name="Metin kutusu 8"/>
          <p:cNvSpPr txBox="1"/>
          <p:nvPr/>
        </p:nvSpPr>
        <p:spPr>
          <a:xfrm>
            <a:off x="212840" y="2234729"/>
            <a:ext cx="31317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000" b="0" i="0" u="none" strike="noStrike" kern="1200" cap="none" spc="0" normalizeH="0" baseline="0" noProof="0" dirty="0" smtClean="0">
                <a:ln>
                  <a:noFill/>
                </a:ln>
                <a:solidFill>
                  <a:schemeClr val="bg1"/>
                </a:solidFill>
                <a:effectLst/>
                <a:uLnTx/>
                <a:uFillTx/>
                <a:latin typeface="Calibri" panose="020F0502020204030204"/>
                <a:ea typeface="+mn-ea"/>
                <a:cs typeface="+mn-cs"/>
              </a:rPr>
              <a:t>Sıfır Atık</a:t>
            </a:r>
          </a:p>
        </p:txBody>
      </p:sp>
      <p:pic>
        <p:nvPicPr>
          <p:cNvPr id="10" name="Resim 9"/>
          <p:cNvPicPr>
            <a:picLocks noChangeAspect="1"/>
          </p:cNvPicPr>
          <p:nvPr/>
        </p:nvPicPr>
        <p:blipFill>
          <a:blip r:embed="rId3"/>
          <a:stretch>
            <a:fillRect/>
          </a:stretch>
        </p:blipFill>
        <p:spPr>
          <a:xfrm>
            <a:off x="10088108" y="117986"/>
            <a:ext cx="1994659" cy="1327355"/>
          </a:xfrm>
          <a:prstGeom prst="rect">
            <a:avLst/>
          </a:prstGeom>
        </p:spPr>
      </p:pic>
      <p:pic>
        <p:nvPicPr>
          <p:cNvPr id="2" name="Resim 1"/>
          <p:cNvPicPr>
            <a:picLocks noChangeAspect="1"/>
          </p:cNvPicPr>
          <p:nvPr/>
        </p:nvPicPr>
        <p:blipFill>
          <a:blip r:embed="rId4"/>
          <a:stretch>
            <a:fillRect/>
          </a:stretch>
        </p:blipFill>
        <p:spPr>
          <a:xfrm>
            <a:off x="128266" y="117985"/>
            <a:ext cx="1679751" cy="1679751"/>
          </a:xfrm>
          <a:prstGeom prst="rect">
            <a:avLst/>
          </a:prstGeom>
        </p:spPr>
      </p:pic>
    </p:spTree>
    <p:extLst>
      <p:ext uri="{BB962C8B-B14F-4D97-AF65-F5344CB8AC3E}">
        <p14:creationId xmlns:p14="http://schemas.microsoft.com/office/powerpoint/2010/main" val="1581144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94611" y="369332"/>
            <a:ext cx="9561093" cy="6049616"/>
          </a:xfrm>
        </p:spPr>
        <p:txBody>
          <a:bodyPr>
            <a:normAutofit fontScale="25000" lnSpcReduction="20000"/>
          </a:bodyPr>
          <a:lstStyle/>
          <a:p>
            <a:pPr marL="0" indent="0" algn="just">
              <a:lnSpc>
                <a:spcPct val="120000"/>
              </a:lnSpc>
              <a:spcBef>
                <a:spcPts val="0"/>
              </a:spcBef>
              <a:buNone/>
            </a:pPr>
            <a:r>
              <a:rPr lang="en-US" sz="6400" b="1" dirty="0" smtClean="0"/>
              <a:t>(1</a:t>
            </a:r>
            <a:r>
              <a:rPr lang="en-US" sz="6400" b="1" dirty="0"/>
              <a:t>) Sıfır </a:t>
            </a:r>
            <a:r>
              <a:rPr lang="en-US" sz="6400" b="1" dirty="0" err="1"/>
              <a:t>atık</a:t>
            </a:r>
            <a:r>
              <a:rPr lang="en-US" sz="6400" b="1" dirty="0"/>
              <a:t> </a:t>
            </a:r>
            <a:r>
              <a:rPr lang="en-US" sz="6400" b="1" dirty="0" err="1"/>
              <a:t>yönetim</a:t>
            </a:r>
            <a:r>
              <a:rPr lang="en-US" sz="6400" b="1" dirty="0"/>
              <a:t> </a:t>
            </a:r>
            <a:r>
              <a:rPr lang="en-US" sz="6400" b="1" dirty="0" err="1"/>
              <a:t>sistemini</a:t>
            </a:r>
            <a:r>
              <a:rPr lang="en-US" sz="6400" b="1" dirty="0"/>
              <a:t> </a:t>
            </a:r>
            <a:r>
              <a:rPr lang="en-US" sz="6400" b="1" dirty="0" err="1"/>
              <a:t>kuran</a:t>
            </a:r>
            <a:r>
              <a:rPr lang="en-US" sz="6400" b="1" dirty="0"/>
              <a:t> </a:t>
            </a:r>
            <a:r>
              <a:rPr lang="en-US" sz="6400" b="1" dirty="0" err="1"/>
              <a:t>bina</a:t>
            </a:r>
            <a:r>
              <a:rPr lang="en-US" sz="6400" b="1" dirty="0"/>
              <a:t> ve </a:t>
            </a:r>
            <a:r>
              <a:rPr lang="en-US" sz="6400" b="1" dirty="0" err="1"/>
              <a:t>yerleşkeler</a:t>
            </a:r>
            <a:r>
              <a:rPr lang="en-US" sz="6400" b="1" dirty="0"/>
              <a:t>;</a:t>
            </a:r>
          </a:p>
          <a:p>
            <a:pPr marL="0" indent="0" algn="just">
              <a:lnSpc>
                <a:spcPct val="120000"/>
              </a:lnSpc>
              <a:spcBef>
                <a:spcPts val="0"/>
              </a:spcBef>
              <a:buNone/>
            </a:pPr>
            <a:r>
              <a:rPr lang="en-US" sz="6400" dirty="0"/>
              <a:t>a) </a:t>
            </a:r>
            <a:r>
              <a:rPr lang="en-US" sz="6400" dirty="0" err="1"/>
              <a:t>Tüm</a:t>
            </a:r>
            <a:r>
              <a:rPr lang="en-US" sz="6400" dirty="0"/>
              <a:t> </a:t>
            </a:r>
            <a:r>
              <a:rPr lang="en-US" sz="6400" dirty="0" err="1"/>
              <a:t>faaliyetlerinde</a:t>
            </a:r>
            <a:r>
              <a:rPr lang="en-US" sz="6400" dirty="0"/>
              <a:t> </a:t>
            </a:r>
            <a:r>
              <a:rPr lang="en-US" sz="6400" dirty="0" err="1"/>
              <a:t>bu</a:t>
            </a:r>
            <a:r>
              <a:rPr lang="en-US" sz="6400" dirty="0"/>
              <a:t> </a:t>
            </a:r>
            <a:r>
              <a:rPr lang="en-US" sz="6400" dirty="0" err="1"/>
              <a:t>Yönetmelikte</a:t>
            </a:r>
            <a:r>
              <a:rPr lang="en-US" sz="6400" dirty="0"/>
              <a:t> </a:t>
            </a:r>
            <a:r>
              <a:rPr lang="en-US" sz="6400" dirty="0" err="1"/>
              <a:t>belirtilen</a:t>
            </a:r>
            <a:r>
              <a:rPr lang="en-US" sz="6400" dirty="0"/>
              <a:t> </a:t>
            </a:r>
            <a:r>
              <a:rPr lang="en-US" sz="6400" dirty="0" err="1"/>
              <a:t>genel</a:t>
            </a:r>
            <a:r>
              <a:rPr lang="en-US" sz="6400" dirty="0"/>
              <a:t> </a:t>
            </a:r>
            <a:r>
              <a:rPr lang="en-US" sz="6400" dirty="0" err="1"/>
              <a:t>esaslara</a:t>
            </a:r>
            <a:r>
              <a:rPr lang="en-US" sz="6400" dirty="0"/>
              <a:t> </a:t>
            </a:r>
            <a:r>
              <a:rPr lang="en-US" sz="6400" dirty="0" err="1"/>
              <a:t>uymakla</a:t>
            </a:r>
            <a:r>
              <a:rPr lang="en-US" sz="6400" dirty="0"/>
              <a:t>,</a:t>
            </a:r>
          </a:p>
          <a:p>
            <a:pPr marL="0" indent="0" algn="just">
              <a:lnSpc>
                <a:spcPct val="120000"/>
              </a:lnSpc>
              <a:spcBef>
                <a:spcPts val="0"/>
              </a:spcBef>
              <a:buNone/>
            </a:pPr>
            <a:r>
              <a:rPr lang="en-US" sz="6400" dirty="0"/>
              <a:t>b) </a:t>
            </a:r>
            <a:r>
              <a:rPr lang="en-US" sz="6400" dirty="0" err="1"/>
              <a:t>Sorumluluk</a:t>
            </a:r>
            <a:r>
              <a:rPr lang="en-US" sz="6400" dirty="0"/>
              <a:t> </a:t>
            </a:r>
            <a:r>
              <a:rPr lang="en-US" sz="6400" dirty="0" err="1"/>
              <a:t>alanları</a:t>
            </a:r>
            <a:r>
              <a:rPr lang="en-US" sz="6400" dirty="0"/>
              <a:t> </a:t>
            </a:r>
            <a:r>
              <a:rPr lang="en-US" sz="6400" dirty="0" err="1"/>
              <a:t>dahilindeki</a:t>
            </a:r>
            <a:r>
              <a:rPr lang="en-US" sz="6400" dirty="0"/>
              <a:t> </a:t>
            </a:r>
            <a:r>
              <a:rPr lang="en-US" sz="6400" dirty="0" err="1"/>
              <a:t>tüm</a:t>
            </a:r>
            <a:r>
              <a:rPr lang="en-US" sz="6400" dirty="0"/>
              <a:t> </a:t>
            </a:r>
            <a:r>
              <a:rPr lang="en-US" sz="6400" dirty="0" err="1"/>
              <a:t>kişi</a:t>
            </a:r>
            <a:r>
              <a:rPr lang="en-US" sz="6400" dirty="0"/>
              <a:t> ve </a:t>
            </a:r>
            <a:r>
              <a:rPr lang="en-US" sz="6400" dirty="0" err="1"/>
              <a:t>kuruluşları</a:t>
            </a:r>
            <a:r>
              <a:rPr lang="en-US" sz="6400" dirty="0"/>
              <a:t>, </a:t>
            </a:r>
            <a:r>
              <a:rPr lang="en-US" sz="6400" dirty="0" err="1">
                <a:solidFill>
                  <a:srgbClr val="FF0000"/>
                </a:solidFill>
              </a:rPr>
              <a:t>atıklarını</a:t>
            </a:r>
            <a:r>
              <a:rPr lang="en-US" sz="6400" dirty="0">
                <a:solidFill>
                  <a:srgbClr val="FF0000"/>
                </a:solidFill>
              </a:rPr>
              <a:t> </a:t>
            </a:r>
            <a:r>
              <a:rPr lang="en-US" sz="6400" dirty="0" err="1">
                <a:solidFill>
                  <a:srgbClr val="FF0000"/>
                </a:solidFill>
              </a:rPr>
              <a:t>türlerine</a:t>
            </a:r>
            <a:r>
              <a:rPr lang="en-US" sz="6400" dirty="0">
                <a:solidFill>
                  <a:srgbClr val="FF0000"/>
                </a:solidFill>
              </a:rPr>
              <a:t> </a:t>
            </a:r>
            <a:r>
              <a:rPr lang="en-US" sz="6400" dirty="0" err="1">
                <a:solidFill>
                  <a:srgbClr val="FF0000"/>
                </a:solidFill>
              </a:rPr>
              <a:t>göre</a:t>
            </a:r>
            <a:r>
              <a:rPr lang="en-US" sz="6400" dirty="0">
                <a:solidFill>
                  <a:srgbClr val="FF0000"/>
                </a:solidFill>
              </a:rPr>
              <a:t> </a:t>
            </a:r>
            <a:r>
              <a:rPr lang="en-US" sz="6400" dirty="0" err="1">
                <a:solidFill>
                  <a:srgbClr val="FF0000"/>
                </a:solidFill>
              </a:rPr>
              <a:t>ayırmaya</a:t>
            </a:r>
            <a:r>
              <a:rPr lang="en-US" sz="6400" dirty="0">
                <a:solidFill>
                  <a:srgbClr val="FF0000"/>
                </a:solidFill>
              </a:rPr>
              <a:t> ve </a:t>
            </a:r>
            <a:r>
              <a:rPr lang="en-US" sz="6400" dirty="0" err="1">
                <a:solidFill>
                  <a:srgbClr val="FF0000"/>
                </a:solidFill>
              </a:rPr>
              <a:t>ayrı</a:t>
            </a:r>
            <a:r>
              <a:rPr lang="en-US" sz="6400" dirty="0">
                <a:solidFill>
                  <a:srgbClr val="FF0000"/>
                </a:solidFill>
              </a:rPr>
              <a:t> </a:t>
            </a:r>
            <a:r>
              <a:rPr lang="en-US" sz="6400" dirty="0" err="1">
                <a:solidFill>
                  <a:srgbClr val="FF0000"/>
                </a:solidFill>
              </a:rPr>
              <a:t>birikt</a:t>
            </a:r>
            <a:r>
              <a:rPr lang="en-US" sz="6400" dirty="0" err="1"/>
              <a:t>irmeye</a:t>
            </a:r>
            <a:r>
              <a:rPr lang="en-US" sz="6400" dirty="0"/>
              <a:t> </a:t>
            </a:r>
            <a:r>
              <a:rPr lang="en-US" sz="6400" dirty="0" err="1"/>
              <a:t>teşvik</a:t>
            </a:r>
            <a:r>
              <a:rPr lang="en-US" sz="6400" dirty="0"/>
              <a:t> </a:t>
            </a:r>
            <a:r>
              <a:rPr lang="en-US" sz="6400" dirty="0" err="1"/>
              <a:t>etmekle</a:t>
            </a:r>
            <a:r>
              <a:rPr lang="en-US" sz="6400" dirty="0"/>
              <a:t>,</a:t>
            </a:r>
          </a:p>
          <a:p>
            <a:pPr marL="0" indent="0" algn="just">
              <a:lnSpc>
                <a:spcPct val="120000"/>
              </a:lnSpc>
              <a:spcBef>
                <a:spcPts val="0"/>
              </a:spcBef>
              <a:buNone/>
            </a:pPr>
            <a:r>
              <a:rPr lang="en-US" sz="6400" dirty="0"/>
              <a:t>c) </a:t>
            </a:r>
            <a:r>
              <a:rPr lang="en-US" sz="6400" dirty="0" err="1"/>
              <a:t>İsrafı</a:t>
            </a:r>
            <a:r>
              <a:rPr lang="en-US" sz="6400" dirty="0"/>
              <a:t> </a:t>
            </a:r>
            <a:r>
              <a:rPr lang="en-US" sz="6400" dirty="0" err="1"/>
              <a:t>önlemeye</a:t>
            </a:r>
            <a:r>
              <a:rPr lang="en-US" sz="6400" dirty="0"/>
              <a:t> </a:t>
            </a:r>
            <a:r>
              <a:rPr lang="en-US" sz="6400" dirty="0" err="1"/>
              <a:t>yönelik</a:t>
            </a:r>
            <a:r>
              <a:rPr lang="en-US" sz="6400" dirty="0"/>
              <a:t> </a:t>
            </a:r>
            <a:r>
              <a:rPr lang="en-US" sz="6400" dirty="0" err="1"/>
              <a:t>çalışmalarda</a:t>
            </a:r>
            <a:r>
              <a:rPr lang="en-US" sz="6400" dirty="0"/>
              <a:t> </a:t>
            </a:r>
            <a:r>
              <a:rPr lang="en-US" sz="6400" dirty="0" err="1"/>
              <a:t>bulunarak</a:t>
            </a:r>
            <a:r>
              <a:rPr lang="en-US" sz="6400" dirty="0"/>
              <a:t> </a:t>
            </a:r>
            <a:r>
              <a:rPr lang="en-US" sz="6400" dirty="0" err="1"/>
              <a:t>atık</a:t>
            </a:r>
            <a:r>
              <a:rPr lang="en-US" sz="6400" dirty="0"/>
              <a:t> </a:t>
            </a:r>
            <a:r>
              <a:rPr lang="en-US" sz="6400" dirty="0" err="1"/>
              <a:t>oluşumunun</a:t>
            </a:r>
            <a:r>
              <a:rPr lang="en-US" sz="6400" dirty="0"/>
              <a:t> </a:t>
            </a:r>
            <a:r>
              <a:rPr lang="en-US" sz="6400" dirty="0" err="1"/>
              <a:t>önlenmesini</a:t>
            </a:r>
            <a:r>
              <a:rPr lang="en-US" sz="6400" dirty="0"/>
              <a:t>/</a:t>
            </a:r>
            <a:r>
              <a:rPr lang="en-US" sz="6400" dirty="0" err="1"/>
              <a:t>azaltılmasını</a:t>
            </a:r>
            <a:r>
              <a:rPr lang="en-US" sz="6400" dirty="0"/>
              <a:t> </a:t>
            </a:r>
            <a:r>
              <a:rPr lang="en-US" sz="6400" dirty="0" err="1"/>
              <a:t>sağlamakla</a:t>
            </a:r>
            <a:r>
              <a:rPr lang="en-US" sz="6400" dirty="0"/>
              <a:t>,</a:t>
            </a:r>
          </a:p>
          <a:p>
            <a:pPr marL="0" indent="0" algn="just">
              <a:lnSpc>
                <a:spcPct val="120000"/>
              </a:lnSpc>
              <a:spcBef>
                <a:spcPts val="0"/>
              </a:spcBef>
              <a:buNone/>
            </a:pPr>
            <a:r>
              <a:rPr lang="en-US" sz="6400" dirty="0"/>
              <a:t>ç) </a:t>
            </a:r>
            <a:r>
              <a:rPr lang="en-US" sz="6400" dirty="0" err="1"/>
              <a:t>Kaynağında</a:t>
            </a:r>
            <a:r>
              <a:rPr lang="en-US" sz="6400" dirty="0"/>
              <a:t> </a:t>
            </a:r>
            <a:r>
              <a:rPr lang="en-US" sz="6400" dirty="0" err="1"/>
              <a:t>ayrı</a:t>
            </a:r>
            <a:r>
              <a:rPr lang="en-US" sz="6400" dirty="0"/>
              <a:t> </a:t>
            </a:r>
            <a:r>
              <a:rPr lang="en-US" sz="6400" dirty="0" err="1"/>
              <a:t>biriktirilen</a:t>
            </a:r>
            <a:r>
              <a:rPr lang="en-US" sz="6400" dirty="0"/>
              <a:t> </a:t>
            </a:r>
            <a:r>
              <a:rPr lang="en-US" sz="6400" dirty="0" err="1"/>
              <a:t>atıkların</a:t>
            </a:r>
            <a:r>
              <a:rPr lang="en-US" sz="6400" dirty="0"/>
              <a:t> </a:t>
            </a:r>
            <a:r>
              <a:rPr lang="en-US" sz="6400" dirty="0" err="1"/>
              <a:t>birbirleriyle</a:t>
            </a:r>
            <a:r>
              <a:rPr lang="en-US" sz="6400" dirty="0"/>
              <a:t> </a:t>
            </a:r>
            <a:r>
              <a:rPr lang="en-US" sz="6400" dirty="0" err="1"/>
              <a:t>karıştırılmadan</a:t>
            </a:r>
            <a:r>
              <a:rPr lang="en-US" sz="6400" dirty="0"/>
              <a:t> </a:t>
            </a:r>
            <a:r>
              <a:rPr lang="en-US" sz="6400" dirty="0" err="1">
                <a:solidFill>
                  <a:srgbClr val="FF0000"/>
                </a:solidFill>
              </a:rPr>
              <a:t>ayrı</a:t>
            </a:r>
            <a:r>
              <a:rPr lang="en-US" sz="6400" dirty="0">
                <a:solidFill>
                  <a:srgbClr val="FF0000"/>
                </a:solidFill>
              </a:rPr>
              <a:t> </a:t>
            </a:r>
            <a:r>
              <a:rPr lang="en-US" sz="6400" dirty="0" err="1">
                <a:solidFill>
                  <a:srgbClr val="FF0000"/>
                </a:solidFill>
              </a:rPr>
              <a:t>olarak</a:t>
            </a:r>
            <a:r>
              <a:rPr lang="en-US" sz="6400" dirty="0">
                <a:solidFill>
                  <a:srgbClr val="FF0000"/>
                </a:solidFill>
              </a:rPr>
              <a:t> </a:t>
            </a:r>
            <a:r>
              <a:rPr lang="en-US" sz="6400" dirty="0" err="1">
                <a:solidFill>
                  <a:srgbClr val="FF0000"/>
                </a:solidFill>
              </a:rPr>
              <a:t>toplanmasına</a:t>
            </a:r>
            <a:r>
              <a:rPr lang="en-US" sz="6400" dirty="0">
                <a:solidFill>
                  <a:srgbClr val="FF0000"/>
                </a:solidFill>
              </a:rPr>
              <a:t> ve </a:t>
            </a:r>
            <a:r>
              <a:rPr lang="en-US" sz="6400" dirty="0" err="1">
                <a:solidFill>
                  <a:srgbClr val="FF0000"/>
                </a:solidFill>
              </a:rPr>
              <a:t>geçici</a:t>
            </a:r>
            <a:r>
              <a:rPr lang="en-US" sz="6400" dirty="0">
                <a:solidFill>
                  <a:srgbClr val="FF0000"/>
                </a:solidFill>
              </a:rPr>
              <a:t> </a:t>
            </a:r>
            <a:r>
              <a:rPr lang="en-US" sz="6400" dirty="0" err="1">
                <a:solidFill>
                  <a:srgbClr val="FF0000"/>
                </a:solidFill>
              </a:rPr>
              <a:t>depolanmasına</a:t>
            </a:r>
            <a:r>
              <a:rPr lang="en-US" sz="6400" dirty="0">
                <a:solidFill>
                  <a:srgbClr val="FF0000"/>
                </a:solidFill>
              </a:rPr>
              <a:t> </a:t>
            </a:r>
            <a:r>
              <a:rPr lang="en-US" sz="6400" dirty="0" err="1"/>
              <a:t>yönelik</a:t>
            </a:r>
            <a:r>
              <a:rPr lang="en-US" sz="6400" dirty="0"/>
              <a:t> </a:t>
            </a:r>
            <a:r>
              <a:rPr lang="en-US" sz="6400" dirty="0" err="1"/>
              <a:t>altyapıyı</a:t>
            </a:r>
            <a:r>
              <a:rPr lang="en-US" sz="6400" dirty="0"/>
              <a:t> </a:t>
            </a:r>
            <a:r>
              <a:rPr lang="en-US" sz="6400" dirty="0" err="1"/>
              <a:t>oluşturmakla</a:t>
            </a:r>
            <a:r>
              <a:rPr lang="en-US" sz="6400" dirty="0"/>
              <a:t>,</a:t>
            </a:r>
          </a:p>
          <a:p>
            <a:pPr marL="0" indent="0" algn="just">
              <a:lnSpc>
                <a:spcPct val="120000"/>
              </a:lnSpc>
              <a:spcBef>
                <a:spcPts val="0"/>
              </a:spcBef>
              <a:buNone/>
            </a:pPr>
            <a:r>
              <a:rPr lang="en-US" sz="6400" dirty="0"/>
              <a:t>d) Sıfır </a:t>
            </a:r>
            <a:r>
              <a:rPr lang="en-US" sz="6400" dirty="0" err="1"/>
              <a:t>atık</a:t>
            </a:r>
            <a:r>
              <a:rPr lang="en-US" sz="6400" dirty="0"/>
              <a:t> </a:t>
            </a:r>
            <a:r>
              <a:rPr lang="en-US" sz="6400" dirty="0" err="1"/>
              <a:t>yönetim</a:t>
            </a:r>
            <a:r>
              <a:rPr lang="en-US" sz="6400" dirty="0"/>
              <a:t> </a:t>
            </a:r>
            <a:r>
              <a:rPr lang="en-US" sz="6400" dirty="0" err="1"/>
              <a:t>sisteminin</a:t>
            </a:r>
            <a:r>
              <a:rPr lang="en-US" sz="6400" dirty="0"/>
              <a:t> </a:t>
            </a:r>
            <a:r>
              <a:rPr lang="en-US" sz="6400" dirty="0" err="1"/>
              <a:t>kurulması</a:t>
            </a:r>
            <a:r>
              <a:rPr lang="en-US" sz="6400" dirty="0"/>
              <a:t> ve </a:t>
            </a:r>
            <a:r>
              <a:rPr lang="en-US" sz="6400" dirty="0" err="1"/>
              <a:t>uygulanmasında</a:t>
            </a:r>
            <a:r>
              <a:rPr lang="en-US" sz="6400" dirty="0"/>
              <a:t> </a:t>
            </a:r>
            <a:r>
              <a:rPr lang="en-US" sz="6400" dirty="0">
                <a:solidFill>
                  <a:srgbClr val="FF0000"/>
                </a:solidFill>
              </a:rPr>
              <a:t>EK-1 </a:t>
            </a:r>
            <a:r>
              <a:rPr lang="en-US" sz="6400" dirty="0" err="1"/>
              <a:t>listede</a:t>
            </a:r>
            <a:r>
              <a:rPr lang="en-US" sz="6400" dirty="0"/>
              <a:t> </a:t>
            </a:r>
            <a:r>
              <a:rPr lang="en-US" sz="6400" dirty="0" err="1"/>
              <a:t>tanımlanan</a:t>
            </a:r>
            <a:r>
              <a:rPr lang="en-US" sz="6400" dirty="0"/>
              <a:t> </a:t>
            </a:r>
            <a:r>
              <a:rPr lang="en-US" sz="6400" dirty="0" err="1"/>
              <a:t>uygulama</a:t>
            </a:r>
            <a:r>
              <a:rPr lang="en-US" sz="6400" dirty="0"/>
              <a:t> </a:t>
            </a:r>
            <a:r>
              <a:rPr lang="en-US" sz="6400" dirty="0" err="1"/>
              <a:t>takvimine</a:t>
            </a:r>
            <a:r>
              <a:rPr lang="en-US" sz="6400" dirty="0"/>
              <a:t> </a:t>
            </a:r>
            <a:r>
              <a:rPr lang="en-US" sz="6400" dirty="0" err="1"/>
              <a:t>uymakla</a:t>
            </a:r>
            <a:r>
              <a:rPr lang="en-US" sz="6400" dirty="0"/>
              <a:t>,</a:t>
            </a:r>
          </a:p>
          <a:p>
            <a:pPr marL="0" indent="0" algn="just">
              <a:lnSpc>
                <a:spcPct val="120000"/>
              </a:lnSpc>
              <a:spcBef>
                <a:spcPts val="0"/>
              </a:spcBef>
              <a:buNone/>
            </a:pPr>
            <a:r>
              <a:rPr lang="en-US" sz="6400" dirty="0"/>
              <a:t>e) Sıfır </a:t>
            </a:r>
            <a:r>
              <a:rPr lang="en-US" sz="6400" dirty="0" err="1"/>
              <a:t>atık</a:t>
            </a:r>
            <a:r>
              <a:rPr lang="en-US" sz="6400" dirty="0"/>
              <a:t> </a:t>
            </a:r>
            <a:r>
              <a:rPr lang="en-US" sz="6400" dirty="0" err="1"/>
              <a:t>yönetim</a:t>
            </a:r>
            <a:r>
              <a:rPr lang="en-US" sz="6400" dirty="0"/>
              <a:t> </a:t>
            </a:r>
            <a:r>
              <a:rPr lang="en-US" sz="6400" dirty="0" err="1"/>
              <a:t>sisteminin</a:t>
            </a:r>
            <a:r>
              <a:rPr lang="en-US" sz="6400" dirty="0"/>
              <a:t> </a:t>
            </a:r>
            <a:r>
              <a:rPr lang="en-US" sz="6400" dirty="0" err="1"/>
              <a:t>kurulması</a:t>
            </a:r>
            <a:r>
              <a:rPr lang="en-US" sz="6400" dirty="0"/>
              <a:t>, </a:t>
            </a:r>
            <a:r>
              <a:rPr lang="en-US" sz="6400" dirty="0" err="1"/>
              <a:t>işletilmesi</a:t>
            </a:r>
            <a:r>
              <a:rPr lang="en-US" sz="6400" dirty="0"/>
              <a:t> ve </a:t>
            </a:r>
            <a:r>
              <a:rPr lang="en-US" sz="6400" dirty="0" err="1"/>
              <a:t>izlenmesine</a:t>
            </a:r>
            <a:r>
              <a:rPr lang="en-US" sz="6400" dirty="0"/>
              <a:t> </a:t>
            </a:r>
            <a:r>
              <a:rPr lang="en-US" sz="6400" dirty="0" err="1"/>
              <a:t>yönelik</a:t>
            </a:r>
            <a:r>
              <a:rPr lang="en-US" sz="6400" dirty="0"/>
              <a:t> </a:t>
            </a:r>
            <a:r>
              <a:rPr lang="en-US" sz="6400" dirty="0" err="1"/>
              <a:t>olarak</a:t>
            </a:r>
            <a:r>
              <a:rPr lang="en-US" sz="6400" dirty="0"/>
              <a:t> </a:t>
            </a:r>
            <a:r>
              <a:rPr lang="en-US" sz="6400" dirty="0" err="1"/>
              <a:t>Bakanlıkça</a:t>
            </a:r>
            <a:r>
              <a:rPr lang="en-US" sz="6400" dirty="0"/>
              <a:t> </a:t>
            </a:r>
            <a:r>
              <a:rPr lang="en-US" sz="6400" dirty="0" err="1"/>
              <a:t>hazırlanan</a:t>
            </a:r>
            <a:r>
              <a:rPr lang="en-US" sz="6400" dirty="0"/>
              <a:t> </a:t>
            </a:r>
            <a:r>
              <a:rPr lang="en-US" sz="6400" dirty="0" err="1"/>
              <a:t>kılavuz</a:t>
            </a:r>
            <a:r>
              <a:rPr lang="en-US" sz="6400" dirty="0"/>
              <a:t> </a:t>
            </a:r>
            <a:r>
              <a:rPr lang="en-US" sz="6400" dirty="0" err="1"/>
              <a:t>doğrultusunda</a:t>
            </a:r>
            <a:r>
              <a:rPr lang="en-US" sz="6400" dirty="0"/>
              <a:t> </a:t>
            </a:r>
            <a:r>
              <a:rPr lang="en-US" sz="6400" dirty="0" err="1"/>
              <a:t>gerekli</a:t>
            </a:r>
            <a:r>
              <a:rPr lang="en-US" sz="6400" dirty="0"/>
              <a:t> </a:t>
            </a:r>
            <a:r>
              <a:rPr lang="en-US" sz="6400" dirty="0" err="1"/>
              <a:t>iş</a:t>
            </a:r>
            <a:r>
              <a:rPr lang="en-US" sz="6400" dirty="0"/>
              <a:t> ve </a:t>
            </a:r>
            <a:r>
              <a:rPr lang="en-US" sz="6400" dirty="0" err="1"/>
              <a:t>işlemleri</a:t>
            </a:r>
            <a:r>
              <a:rPr lang="en-US" sz="6400" dirty="0"/>
              <a:t> </a:t>
            </a:r>
            <a:r>
              <a:rPr lang="en-US" sz="6400" dirty="0" err="1"/>
              <a:t>gerçekleştirmekle</a:t>
            </a:r>
            <a:r>
              <a:rPr lang="en-US" sz="6400" dirty="0"/>
              <a:t> ve </a:t>
            </a:r>
            <a:r>
              <a:rPr lang="en-US" sz="6400" dirty="0" err="1"/>
              <a:t>mevcut</a:t>
            </a:r>
            <a:r>
              <a:rPr lang="en-US" sz="6400" dirty="0"/>
              <a:t> </a:t>
            </a:r>
            <a:r>
              <a:rPr lang="en-US" sz="6400" dirty="0" err="1"/>
              <a:t>atık</a:t>
            </a:r>
            <a:r>
              <a:rPr lang="en-US" sz="6400" dirty="0"/>
              <a:t> </a:t>
            </a:r>
            <a:r>
              <a:rPr lang="en-US" sz="6400" dirty="0" err="1"/>
              <a:t>yönetim</a:t>
            </a:r>
            <a:r>
              <a:rPr lang="en-US" sz="6400" dirty="0"/>
              <a:t> </a:t>
            </a:r>
            <a:r>
              <a:rPr lang="en-US" sz="6400" dirty="0" err="1"/>
              <a:t>hizmetlerini</a:t>
            </a:r>
            <a:r>
              <a:rPr lang="en-US" sz="6400" dirty="0"/>
              <a:t> </a:t>
            </a:r>
            <a:r>
              <a:rPr lang="en-US" sz="6400" dirty="0" err="1"/>
              <a:t>bu</a:t>
            </a:r>
            <a:r>
              <a:rPr lang="en-US" sz="6400" dirty="0"/>
              <a:t> </a:t>
            </a:r>
            <a:r>
              <a:rPr lang="en-US" sz="6400" dirty="0" err="1"/>
              <a:t>sisteme</a:t>
            </a:r>
            <a:r>
              <a:rPr lang="en-US" sz="6400" dirty="0"/>
              <a:t> </a:t>
            </a:r>
            <a:r>
              <a:rPr lang="en-US" sz="6400" dirty="0" err="1"/>
              <a:t>entegre</a:t>
            </a:r>
            <a:r>
              <a:rPr lang="en-US" sz="6400" dirty="0"/>
              <a:t> </a:t>
            </a:r>
            <a:r>
              <a:rPr lang="en-US" sz="6400" dirty="0" err="1"/>
              <a:t>etmekle</a:t>
            </a:r>
            <a:r>
              <a:rPr lang="en-US" sz="6400" dirty="0"/>
              <a:t>,</a:t>
            </a:r>
          </a:p>
          <a:p>
            <a:pPr marL="0" indent="0" algn="just">
              <a:lnSpc>
                <a:spcPct val="120000"/>
              </a:lnSpc>
              <a:spcBef>
                <a:spcPts val="0"/>
              </a:spcBef>
              <a:buNone/>
            </a:pPr>
            <a:r>
              <a:rPr lang="en-US" sz="6400" dirty="0"/>
              <a:t>f) Sıfır </a:t>
            </a:r>
            <a:r>
              <a:rPr lang="en-US" sz="6400" dirty="0" err="1"/>
              <a:t>atık</a:t>
            </a:r>
            <a:r>
              <a:rPr lang="en-US" sz="6400" dirty="0"/>
              <a:t> </a:t>
            </a:r>
            <a:r>
              <a:rPr lang="en-US" sz="6400" dirty="0" err="1"/>
              <a:t>yönetim</a:t>
            </a:r>
            <a:r>
              <a:rPr lang="en-US" sz="6400" dirty="0"/>
              <a:t> </a:t>
            </a:r>
            <a:r>
              <a:rPr lang="en-US" sz="6400" dirty="0" err="1"/>
              <a:t>sistemine</a:t>
            </a:r>
            <a:r>
              <a:rPr lang="en-US" sz="6400" dirty="0"/>
              <a:t> </a:t>
            </a:r>
            <a:r>
              <a:rPr lang="en-US" sz="6400" dirty="0" err="1"/>
              <a:t>geçiş</a:t>
            </a:r>
            <a:r>
              <a:rPr lang="en-US" sz="6400" dirty="0"/>
              <a:t> </a:t>
            </a:r>
            <a:r>
              <a:rPr lang="en-US" sz="6400" dirty="0" err="1"/>
              <a:t>süreci</a:t>
            </a:r>
            <a:r>
              <a:rPr lang="en-US" sz="6400" dirty="0"/>
              <a:t> de </a:t>
            </a:r>
            <a:r>
              <a:rPr lang="en-US" sz="6400" dirty="0" err="1"/>
              <a:t>dahil</a:t>
            </a:r>
            <a:r>
              <a:rPr lang="en-US" sz="6400" dirty="0"/>
              <a:t> </a:t>
            </a:r>
            <a:r>
              <a:rPr lang="en-US" sz="6400" dirty="0" err="1"/>
              <a:t>olmak</a:t>
            </a:r>
            <a:r>
              <a:rPr lang="en-US" sz="6400" dirty="0"/>
              <a:t> </a:t>
            </a:r>
            <a:r>
              <a:rPr lang="en-US" sz="6400" dirty="0" err="1"/>
              <a:t>üzere</a:t>
            </a:r>
            <a:r>
              <a:rPr lang="en-US" sz="6400" dirty="0"/>
              <a:t> </a:t>
            </a:r>
            <a:r>
              <a:rPr lang="en-US" sz="6400" dirty="0" err="1"/>
              <a:t>mevcut</a:t>
            </a:r>
            <a:r>
              <a:rPr lang="en-US" sz="6400" dirty="0"/>
              <a:t> </a:t>
            </a:r>
            <a:r>
              <a:rPr lang="en-US" sz="6400" dirty="0" err="1"/>
              <a:t>atık</a:t>
            </a:r>
            <a:r>
              <a:rPr lang="en-US" sz="6400" dirty="0"/>
              <a:t> </a:t>
            </a:r>
            <a:r>
              <a:rPr lang="en-US" sz="6400" dirty="0" err="1"/>
              <a:t>yönetim</a:t>
            </a:r>
            <a:r>
              <a:rPr lang="en-US" sz="6400" dirty="0"/>
              <a:t> </a:t>
            </a:r>
            <a:r>
              <a:rPr lang="en-US" sz="6400" dirty="0" err="1"/>
              <a:t>hizmetlerinin</a:t>
            </a:r>
            <a:r>
              <a:rPr lang="en-US" sz="6400" dirty="0"/>
              <a:t> </a:t>
            </a:r>
            <a:r>
              <a:rPr lang="en-US" sz="6400" dirty="0" err="1"/>
              <a:t>sıfır</a:t>
            </a:r>
            <a:r>
              <a:rPr lang="en-US" sz="6400" dirty="0"/>
              <a:t> </a:t>
            </a:r>
            <a:r>
              <a:rPr lang="en-US" sz="6400" dirty="0" err="1"/>
              <a:t>atık</a:t>
            </a:r>
            <a:r>
              <a:rPr lang="en-US" sz="6400" dirty="0"/>
              <a:t> </a:t>
            </a:r>
            <a:r>
              <a:rPr lang="en-US" sz="6400" dirty="0" err="1"/>
              <a:t>yönetim</a:t>
            </a:r>
            <a:r>
              <a:rPr lang="en-US" sz="6400" dirty="0"/>
              <a:t> </a:t>
            </a:r>
            <a:r>
              <a:rPr lang="en-US" sz="6400" dirty="0" err="1"/>
              <a:t>sistemine</a:t>
            </a:r>
            <a:r>
              <a:rPr lang="en-US" sz="6400" dirty="0"/>
              <a:t> </a:t>
            </a:r>
            <a:r>
              <a:rPr lang="en-US" sz="6400" dirty="0" err="1"/>
              <a:t>entegre</a:t>
            </a:r>
            <a:r>
              <a:rPr lang="en-US" sz="6400" dirty="0"/>
              <a:t> </a:t>
            </a:r>
            <a:r>
              <a:rPr lang="en-US" sz="6400" dirty="0" err="1"/>
              <a:t>edilmesine</a:t>
            </a:r>
            <a:r>
              <a:rPr lang="en-US" sz="6400" dirty="0"/>
              <a:t> </a:t>
            </a:r>
            <a:r>
              <a:rPr lang="en-US" sz="6400" dirty="0" err="1"/>
              <a:t>yönelik</a:t>
            </a:r>
            <a:r>
              <a:rPr lang="en-US" sz="6400" dirty="0"/>
              <a:t> program ve </a:t>
            </a:r>
            <a:r>
              <a:rPr lang="en-US" sz="6400" dirty="0" err="1"/>
              <a:t>politikaları</a:t>
            </a:r>
            <a:r>
              <a:rPr lang="en-US" sz="6400" dirty="0"/>
              <a:t> </a:t>
            </a:r>
            <a:r>
              <a:rPr lang="en-US" sz="6400" dirty="0" err="1"/>
              <a:t>belirleyerek</a:t>
            </a:r>
            <a:r>
              <a:rPr lang="en-US" sz="6400" dirty="0"/>
              <a:t> </a:t>
            </a:r>
            <a:r>
              <a:rPr lang="en-US" sz="6400" dirty="0" err="1"/>
              <a:t>ilgili</a:t>
            </a:r>
            <a:r>
              <a:rPr lang="en-US" sz="6400" dirty="0"/>
              <a:t> </a:t>
            </a:r>
            <a:r>
              <a:rPr lang="en-US" sz="6400" dirty="0" err="1"/>
              <a:t>talimatlarına</a:t>
            </a:r>
            <a:r>
              <a:rPr lang="en-US" sz="6400" dirty="0"/>
              <a:t> </a:t>
            </a:r>
            <a:r>
              <a:rPr lang="en-US" sz="6400" dirty="0" err="1"/>
              <a:t>yansıtmakla</a:t>
            </a:r>
            <a:r>
              <a:rPr lang="en-US" sz="6400" dirty="0"/>
              <a:t>,</a:t>
            </a:r>
          </a:p>
          <a:p>
            <a:pPr marL="0" indent="0" algn="just">
              <a:lnSpc>
                <a:spcPct val="120000"/>
              </a:lnSpc>
              <a:spcBef>
                <a:spcPts val="0"/>
              </a:spcBef>
              <a:buNone/>
            </a:pPr>
            <a:r>
              <a:rPr lang="en-US" sz="6400" dirty="0"/>
              <a:t>g) Sıfır </a:t>
            </a:r>
            <a:r>
              <a:rPr lang="en-US" sz="6400" dirty="0" err="1"/>
              <a:t>atık</a:t>
            </a:r>
            <a:r>
              <a:rPr lang="en-US" sz="6400" dirty="0"/>
              <a:t> </a:t>
            </a:r>
            <a:r>
              <a:rPr lang="en-US" sz="6400" dirty="0" err="1"/>
              <a:t>yönetim</a:t>
            </a:r>
            <a:r>
              <a:rPr lang="en-US" sz="6400" dirty="0"/>
              <a:t> </a:t>
            </a:r>
            <a:r>
              <a:rPr lang="en-US" sz="6400" dirty="0" err="1"/>
              <a:t>sisteminin</a:t>
            </a:r>
            <a:r>
              <a:rPr lang="en-US" sz="6400" dirty="0"/>
              <a:t> </a:t>
            </a:r>
            <a:r>
              <a:rPr lang="en-US" sz="6400" dirty="0" err="1"/>
              <a:t>tasarım</a:t>
            </a:r>
            <a:r>
              <a:rPr lang="en-US" sz="6400" dirty="0"/>
              <a:t> </a:t>
            </a:r>
            <a:r>
              <a:rPr lang="en-US" sz="6400" dirty="0" err="1"/>
              <a:t>aşamasından</a:t>
            </a:r>
            <a:r>
              <a:rPr lang="en-US" sz="6400" dirty="0"/>
              <a:t> </a:t>
            </a:r>
            <a:r>
              <a:rPr lang="en-US" sz="6400" dirty="0" err="1"/>
              <a:t>başlayarak</a:t>
            </a:r>
            <a:r>
              <a:rPr lang="en-US" sz="6400" dirty="0"/>
              <a:t> </a:t>
            </a:r>
            <a:r>
              <a:rPr lang="en-US" sz="6400" dirty="0" err="1"/>
              <a:t>uygulamaların</a:t>
            </a:r>
            <a:r>
              <a:rPr lang="en-US" sz="6400" dirty="0"/>
              <a:t> </a:t>
            </a:r>
            <a:r>
              <a:rPr lang="en-US" sz="6400" dirty="0" err="1"/>
              <a:t>izlenmesi</a:t>
            </a:r>
            <a:r>
              <a:rPr lang="en-US" sz="6400" dirty="0"/>
              <a:t> </a:t>
            </a:r>
            <a:r>
              <a:rPr lang="en-US" sz="6400" dirty="0" err="1"/>
              <a:t>faaliyetlerini</a:t>
            </a:r>
            <a:r>
              <a:rPr lang="en-US" sz="6400" dirty="0"/>
              <a:t> de </a:t>
            </a:r>
            <a:r>
              <a:rPr lang="en-US" sz="6400" dirty="0" err="1"/>
              <a:t>içeren</a:t>
            </a:r>
            <a:r>
              <a:rPr lang="en-US" sz="6400" dirty="0"/>
              <a:t> </a:t>
            </a:r>
            <a:r>
              <a:rPr lang="en-US" sz="6400" dirty="0" err="1"/>
              <a:t>tüm</a:t>
            </a:r>
            <a:r>
              <a:rPr lang="en-US" sz="6400" dirty="0"/>
              <a:t> </a:t>
            </a:r>
            <a:r>
              <a:rPr lang="en-US" sz="6400" dirty="0" err="1"/>
              <a:t>sürecin</a:t>
            </a:r>
            <a:r>
              <a:rPr lang="en-US" sz="6400" dirty="0"/>
              <a:t>, </a:t>
            </a:r>
            <a:r>
              <a:rPr lang="en-US" sz="6400" dirty="0" err="1"/>
              <a:t>sorumluluk</a:t>
            </a:r>
            <a:r>
              <a:rPr lang="en-US" sz="6400" dirty="0"/>
              <a:t> </a:t>
            </a:r>
            <a:r>
              <a:rPr lang="en-US" sz="6400" dirty="0" err="1"/>
              <a:t>alanı</a:t>
            </a:r>
            <a:r>
              <a:rPr lang="en-US" sz="6400" dirty="0"/>
              <a:t> </a:t>
            </a:r>
            <a:r>
              <a:rPr lang="en-US" sz="6400" dirty="0" err="1"/>
              <a:t>içerisindeki</a:t>
            </a:r>
            <a:r>
              <a:rPr lang="en-US" sz="6400" dirty="0"/>
              <a:t> </a:t>
            </a:r>
            <a:r>
              <a:rPr lang="en-US" sz="6400" dirty="0" err="1"/>
              <a:t>tüm</a:t>
            </a:r>
            <a:r>
              <a:rPr lang="en-US" sz="6400" dirty="0"/>
              <a:t> </a:t>
            </a:r>
            <a:r>
              <a:rPr lang="en-US" sz="6400" dirty="0" err="1"/>
              <a:t>kişi</a:t>
            </a:r>
            <a:r>
              <a:rPr lang="en-US" sz="6400" dirty="0"/>
              <a:t> ve </a:t>
            </a:r>
            <a:r>
              <a:rPr lang="en-US" sz="6400" dirty="0" err="1"/>
              <a:t>kuruluşların</a:t>
            </a:r>
            <a:r>
              <a:rPr lang="en-US" sz="6400" dirty="0"/>
              <a:t> </a:t>
            </a:r>
            <a:r>
              <a:rPr lang="en-US" sz="6400" dirty="0" err="1"/>
              <a:t>katılımı</a:t>
            </a:r>
            <a:r>
              <a:rPr lang="en-US" sz="6400" dirty="0"/>
              <a:t> </a:t>
            </a:r>
            <a:r>
              <a:rPr lang="en-US" sz="6400" dirty="0" err="1"/>
              <a:t>ile</a:t>
            </a:r>
            <a:r>
              <a:rPr lang="en-US" sz="6400" dirty="0"/>
              <a:t> </a:t>
            </a:r>
            <a:r>
              <a:rPr lang="en-US" sz="6400" dirty="0" err="1"/>
              <a:t>bütünlük</a:t>
            </a:r>
            <a:r>
              <a:rPr lang="en-US" sz="6400" dirty="0"/>
              <a:t> ve </a:t>
            </a:r>
            <a:r>
              <a:rPr lang="en-US" sz="6400" dirty="0" err="1"/>
              <a:t>uyum</a:t>
            </a:r>
            <a:r>
              <a:rPr lang="en-US" sz="6400" dirty="0"/>
              <a:t> </a:t>
            </a:r>
            <a:r>
              <a:rPr lang="en-US" sz="6400" dirty="0" err="1"/>
              <a:t>içinde</a:t>
            </a:r>
            <a:r>
              <a:rPr lang="en-US" sz="6400" dirty="0"/>
              <a:t> </a:t>
            </a:r>
            <a:r>
              <a:rPr lang="en-US" sz="6400" dirty="0" err="1"/>
              <a:t>yürütülmesini</a:t>
            </a:r>
            <a:r>
              <a:rPr lang="en-US" sz="6400" dirty="0"/>
              <a:t> </a:t>
            </a:r>
            <a:r>
              <a:rPr lang="en-US" sz="6400" dirty="0" err="1"/>
              <a:t>sağlamakla</a:t>
            </a:r>
            <a:r>
              <a:rPr lang="en-US" sz="6400" dirty="0"/>
              <a:t>,</a:t>
            </a:r>
          </a:p>
          <a:p>
            <a:pPr marL="0" indent="0" algn="just">
              <a:lnSpc>
                <a:spcPct val="120000"/>
              </a:lnSpc>
              <a:spcBef>
                <a:spcPts val="0"/>
              </a:spcBef>
              <a:buNone/>
            </a:pPr>
            <a:r>
              <a:rPr lang="en-US" sz="6400" dirty="0"/>
              <a:t>ğ) </a:t>
            </a:r>
            <a:r>
              <a:rPr lang="en-US" sz="6400" dirty="0" err="1"/>
              <a:t>Kurulan</a:t>
            </a:r>
            <a:r>
              <a:rPr lang="en-US" sz="6400" dirty="0"/>
              <a:t> </a:t>
            </a:r>
            <a:r>
              <a:rPr lang="en-US" sz="6400" dirty="0" err="1"/>
              <a:t>sıfır</a:t>
            </a:r>
            <a:r>
              <a:rPr lang="en-US" sz="6400" dirty="0"/>
              <a:t> </a:t>
            </a:r>
            <a:r>
              <a:rPr lang="en-US" sz="6400" dirty="0" err="1"/>
              <a:t>atık</a:t>
            </a:r>
            <a:r>
              <a:rPr lang="en-US" sz="6400" dirty="0"/>
              <a:t> </a:t>
            </a:r>
            <a:r>
              <a:rPr lang="en-US" sz="6400" dirty="0" err="1"/>
              <a:t>yönetim</a:t>
            </a:r>
            <a:r>
              <a:rPr lang="en-US" sz="6400" dirty="0"/>
              <a:t> </a:t>
            </a:r>
            <a:r>
              <a:rPr lang="en-US" sz="6400" dirty="0" err="1"/>
              <a:t>sistemini</a:t>
            </a:r>
            <a:r>
              <a:rPr lang="en-US" sz="6400" dirty="0"/>
              <a:t> </a:t>
            </a:r>
            <a:r>
              <a:rPr lang="en-US" sz="6400" dirty="0" err="1"/>
              <a:t>sorumluluk</a:t>
            </a:r>
            <a:r>
              <a:rPr lang="en-US" sz="6400" dirty="0"/>
              <a:t> </a:t>
            </a:r>
            <a:r>
              <a:rPr lang="en-US" sz="6400" dirty="0" err="1"/>
              <a:t>alanındaki</a:t>
            </a:r>
            <a:r>
              <a:rPr lang="en-US" sz="6400" dirty="0"/>
              <a:t> </a:t>
            </a:r>
            <a:r>
              <a:rPr lang="en-US" sz="6400" dirty="0" err="1"/>
              <a:t>tüm</a:t>
            </a:r>
            <a:r>
              <a:rPr lang="en-US" sz="6400" dirty="0"/>
              <a:t> </a:t>
            </a:r>
            <a:r>
              <a:rPr lang="en-US" sz="6400" dirty="0" err="1"/>
              <a:t>kişi</a:t>
            </a:r>
            <a:r>
              <a:rPr lang="en-US" sz="6400" dirty="0"/>
              <a:t> ve </a:t>
            </a:r>
            <a:r>
              <a:rPr lang="en-US" sz="6400" dirty="0" err="1"/>
              <a:t>kuruluşlara</a:t>
            </a:r>
            <a:r>
              <a:rPr lang="en-US" sz="6400" dirty="0"/>
              <a:t> </a:t>
            </a:r>
            <a:r>
              <a:rPr lang="en-US" sz="6400" dirty="0" err="1"/>
              <a:t>ilanen</a:t>
            </a:r>
            <a:r>
              <a:rPr lang="en-US" sz="6400" dirty="0"/>
              <a:t> </a:t>
            </a:r>
            <a:r>
              <a:rPr lang="en-US" sz="6400" dirty="0" err="1"/>
              <a:t>duyurmakla</a:t>
            </a:r>
            <a:r>
              <a:rPr lang="en-US" sz="6400" dirty="0"/>
              <a:t>, </a:t>
            </a:r>
            <a:r>
              <a:rPr lang="en-US" sz="6400" dirty="0" err="1"/>
              <a:t>atıkların</a:t>
            </a:r>
            <a:r>
              <a:rPr lang="en-US" sz="6400" dirty="0"/>
              <a:t> </a:t>
            </a:r>
            <a:r>
              <a:rPr lang="en-US" sz="6400" dirty="0" err="1"/>
              <a:t>oluşturulan</a:t>
            </a:r>
            <a:r>
              <a:rPr lang="en-US" sz="6400" dirty="0"/>
              <a:t> </a:t>
            </a:r>
            <a:r>
              <a:rPr lang="en-US" sz="6400" dirty="0" err="1"/>
              <a:t>sistem</a:t>
            </a:r>
            <a:r>
              <a:rPr lang="en-US" sz="6400" dirty="0"/>
              <a:t> </a:t>
            </a:r>
            <a:r>
              <a:rPr lang="en-US" sz="6400" dirty="0" err="1"/>
              <a:t>doğrultusunda</a:t>
            </a:r>
            <a:r>
              <a:rPr lang="en-US" sz="6400" dirty="0"/>
              <a:t> </a:t>
            </a:r>
            <a:r>
              <a:rPr lang="en-US" sz="6400" dirty="0" err="1"/>
              <a:t>biriktirilmesini</a:t>
            </a:r>
            <a:r>
              <a:rPr lang="en-US" sz="6400" dirty="0"/>
              <a:t> </a:t>
            </a:r>
            <a:r>
              <a:rPr lang="en-US" sz="6400" dirty="0" err="1"/>
              <a:t>sağlamakla</a:t>
            </a:r>
            <a:r>
              <a:rPr lang="en-US" sz="6400" dirty="0"/>
              <a:t>,</a:t>
            </a:r>
          </a:p>
          <a:p>
            <a:pPr marL="0" indent="0" algn="just">
              <a:lnSpc>
                <a:spcPct val="120000"/>
              </a:lnSpc>
              <a:spcBef>
                <a:spcPts val="0"/>
              </a:spcBef>
              <a:buNone/>
            </a:pPr>
            <a:r>
              <a:rPr lang="en-US" sz="6400" dirty="0"/>
              <a:t>h) Sıfır </a:t>
            </a:r>
            <a:r>
              <a:rPr lang="en-US" sz="6400" dirty="0" err="1"/>
              <a:t>atık</a:t>
            </a:r>
            <a:r>
              <a:rPr lang="en-US" sz="6400" dirty="0"/>
              <a:t> </a:t>
            </a:r>
            <a:r>
              <a:rPr lang="en-US" sz="6400" dirty="0" err="1"/>
              <a:t>yönetim</a:t>
            </a:r>
            <a:r>
              <a:rPr lang="en-US" sz="6400" dirty="0"/>
              <a:t> </a:t>
            </a:r>
            <a:r>
              <a:rPr lang="en-US" sz="6400" dirty="0" err="1"/>
              <a:t>sisteminin</a:t>
            </a:r>
            <a:r>
              <a:rPr lang="en-US" sz="6400" dirty="0"/>
              <a:t> </a:t>
            </a:r>
            <a:r>
              <a:rPr lang="en-US" sz="6400" dirty="0" err="1"/>
              <a:t>yaygınlaştırılması</a:t>
            </a:r>
            <a:r>
              <a:rPr lang="en-US" sz="6400" dirty="0"/>
              <a:t> ve </a:t>
            </a:r>
            <a:r>
              <a:rPr lang="en-US" sz="6400" dirty="0" err="1"/>
              <a:t>bu</a:t>
            </a:r>
            <a:r>
              <a:rPr lang="en-US" sz="6400" dirty="0"/>
              <a:t> </a:t>
            </a:r>
            <a:r>
              <a:rPr lang="en-US" sz="6400" dirty="0" err="1"/>
              <a:t>konudaki</a:t>
            </a:r>
            <a:r>
              <a:rPr lang="en-US" sz="6400" dirty="0"/>
              <a:t> </a:t>
            </a:r>
            <a:r>
              <a:rPr lang="en-US" sz="6400" dirty="0" err="1"/>
              <a:t>farkındalığın</a:t>
            </a:r>
            <a:r>
              <a:rPr lang="en-US" sz="6400" dirty="0"/>
              <a:t> </a:t>
            </a:r>
            <a:r>
              <a:rPr lang="en-US" sz="6400" dirty="0" err="1"/>
              <a:t>arttırılmasına</a:t>
            </a:r>
            <a:r>
              <a:rPr lang="en-US" sz="6400" dirty="0"/>
              <a:t> </a:t>
            </a:r>
            <a:r>
              <a:rPr lang="en-US" sz="6400" dirty="0" err="1"/>
              <a:t>yönelik</a:t>
            </a:r>
            <a:r>
              <a:rPr lang="en-US" sz="6400" dirty="0"/>
              <a:t> </a:t>
            </a:r>
            <a:r>
              <a:rPr lang="en-US" sz="6400" dirty="0" err="1">
                <a:solidFill>
                  <a:srgbClr val="FF0000"/>
                </a:solidFill>
              </a:rPr>
              <a:t>bilinçlendirme</a:t>
            </a:r>
            <a:r>
              <a:rPr lang="en-US" sz="6400" dirty="0">
                <a:solidFill>
                  <a:srgbClr val="FF0000"/>
                </a:solidFill>
              </a:rPr>
              <a:t> ve eğitim </a:t>
            </a:r>
            <a:r>
              <a:rPr lang="en-US" sz="6400" dirty="0" err="1">
                <a:solidFill>
                  <a:srgbClr val="FF0000"/>
                </a:solidFill>
              </a:rPr>
              <a:t>faaliyetleri</a:t>
            </a:r>
            <a:r>
              <a:rPr lang="en-US" sz="6400" dirty="0">
                <a:solidFill>
                  <a:srgbClr val="FF0000"/>
                </a:solidFill>
              </a:rPr>
              <a:t> </a:t>
            </a:r>
            <a:r>
              <a:rPr lang="en-US" sz="6400" dirty="0" err="1"/>
              <a:t>yapmakla</a:t>
            </a:r>
            <a:r>
              <a:rPr lang="en-US" sz="6400" dirty="0"/>
              <a:t>, </a:t>
            </a:r>
            <a:r>
              <a:rPr lang="en-US" sz="6400" dirty="0" err="1"/>
              <a:t>bu</a:t>
            </a:r>
            <a:r>
              <a:rPr lang="en-US" sz="6400" dirty="0"/>
              <a:t> </a:t>
            </a:r>
            <a:r>
              <a:rPr lang="en-US" sz="6400" dirty="0" err="1"/>
              <a:t>kapsamda</a:t>
            </a:r>
            <a:r>
              <a:rPr lang="en-US" sz="6400" dirty="0"/>
              <a:t> </a:t>
            </a:r>
            <a:r>
              <a:rPr lang="en-US" sz="6400" dirty="0" err="1"/>
              <a:t>düzenlenen</a:t>
            </a:r>
            <a:r>
              <a:rPr lang="en-US" sz="6400" dirty="0"/>
              <a:t> </a:t>
            </a:r>
            <a:r>
              <a:rPr lang="en-US" sz="6400" dirty="0" err="1"/>
              <a:t>faaliyetlere</a:t>
            </a:r>
            <a:r>
              <a:rPr lang="en-US" sz="6400" dirty="0"/>
              <a:t> </a:t>
            </a:r>
            <a:r>
              <a:rPr lang="en-US" sz="6400" dirty="0" err="1"/>
              <a:t>katkı</a:t>
            </a:r>
            <a:r>
              <a:rPr lang="en-US" sz="6400" dirty="0"/>
              <a:t> ve </a:t>
            </a:r>
            <a:r>
              <a:rPr lang="en-US" sz="6400" dirty="0" err="1"/>
              <a:t>katılım</a:t>
            </a:r>
            <a:r>
              <a:rPr lang="en-US" sz="6400" dirty="0"/>
              <a:t> </a:t>
            </a:r>
            <a:r>
              <a:rPr lang="en-US" sz="6400" dirty="0" err="1"/>
              <a:t>sağlamakla</a:t>
            </a:r>
            <a:r>
              <a:rPr lang="en-US" sz="6400" dirty="0"/>
              <a:t>,</a:t>
            </a:r>
          </a:p>
          <a:p>
            <a:pPr marL="0" indent="0" algn="just">
              <a:lnSpc>
                <a:spcPct val="120000"/>
              </a:lnSpc>
              <a:spcBef>
                <a:spcPts val="0"/>
              </a:spcBef>
              <a:buNone/>
            </a:pPr>
            <a:r>
              <a:rPr lang="en-US" sz="6400" dirty="0" err="1"/>
              <a:t>ı</a:t>
            </a:r>
            <a:r>
              <a:rPr lang="en-US" sz="6400" dirty="0"/>
              <a:t>) </a:t>
            </a:r>
            <a:r>
              <a:rPr lang="en-US" sz="6400" dirty="0">
                <a:solidFill>
                  <a:srgbClr val="FF0000"/>
                </a:solidFill>
              </a:rPr>
              <a:t>Sıfır Atık </a:t>
            </a:r>
            <a:r>
              <a:rPr lang="en-US" sz="6400" dirty="0" err="1">
                <a:solidFill>
                  <a:srgbClr val="FF0000"/>
                </a:solidFill>
              </a:rPr>
              <a:t>Bilgi</a:t>
            </a:r>
            <a:r>
              <a:rPr lang="en-US" sz="6400" dirty="0">
                <a:solidFill>
                  <a:srgbClr val="FF0000"/>
                </a:solidFill>
              </a:rPr>
              <a:t> </a:t>
            </a:r>
            <a:r>
              <a:rPr lang="en-US" sz="6400" dirty="0" err="1">
                <a:solidFill>
                  <a:srgbClr val="FF0000"/>
                </a:solidFill>
              </a:rPr>
              <a:t>Sistemine</a:t>
            </a:r>
            <a:r>
              <a:rPr lang="en-US" sz="6400" dirty="0">
                <a:solidFill>
                  <a:srgbClr val="FF0000"/>
                </a:solidFill>
              </a:rPr>
              <a:t> </a:t>
            </a:r>
            <a:r>
              <a:rPr lang="en-US" sz="6400" dirty="0" err="1">
                <a:solidFill>
                  <a:srgbClr val="FF0000"/>
                </a:solidFill>
              </a:rPr>
              <a:t>kayıt</a:t>
            </a:r>
            <a:r>
              <a:rPr lang="en-US" sz="6400" dirty="0">
                <a:solidFill>
                  <a:srgbClr val="FF0000"/>
                </a:solidFill>
              </a:rPr>
              <a:t> </a:t>
            </a:r>
            <a:r>
              <a:rPr lang="en-US" sz="6400" dirty="0" err="1">
                <a:solidFill>
                  <a:srgbClr val="FF0000"/>
                </a:solidFill>
              </a:rPr>
              <a:t>olmak</a:t>
            </a:r>
            <a:r>
              <a:rPr lang="en-US" sz="6400" dirty="0">
                <a:solidFill>
                  <a:srgbClr val="FF0000"/>
                </a:solidFill>
              </a:rPr>
              <a:t> </a:t>
            </a:r>
            <a:r>
              <a:rPr lang="en-US" sz="6400" dirty="0"/>
              <a:t>ve </a:t>
            </a:r>
            <a:r>
              <a:rPr lang="en-US" sz="6400" dirty="0" err="1"/>
              <a:t>bu</a:t>
            </a:r>
            <a:r>
              <a:rPr lang="en-US" sz="6400" dirty="0"/>
              <a:t> </a:t>
            </a:r>
            <a:r>
              <a:rPr lang="en-US" sz="6400" dirty="0" err="1"/>
              <a:t>Yönetmelik</a:t>
            </a:r>
            <a:r>
              <a:rPr lang="en-US" sz="6400" dirty="0"/>
              <a:t> </a:t>
            </a:r>
            <a:r>
              <a:rPr lang="en-US" sz="6400" dirty="0" err="1"/>
              <a:t>kapsamındaki</a:t>
            </a:r>
            <a:r>
              <a:rPr lang="en-US" sz="6400" dirty="0"/>
              <a:t> </a:t>
            </a:r>
            <a:r>
              <a:rPr lang="en-US" sz="6400" dirty="0" err="1"/>
              <a:t>faaliyetlerine</a:t>
            </a:r>
            <a:r>
              <a:rPr lang="en-US" sz="6400" dirty="0"/>
              <a:t> </a:t>
            </a:r>
            <a:r>
              <a:rPr lang="en-US" sz="6400" dirty="0" err="1"/>
              <a:t>ilişkin</a:t>
            </a:r>
            <a:r>
              <a:rPr lang="en-US" sz="6400" dirty="0"/>
              <a:t> </a:t>
            </a:r>
            <a:r>
              <a:rPr lang="en-US" sz="6400" dirty="0" err="1"/>
              <a:t>olarak</a:t>
            </a:r>
            <a:r>
              <a:rPr lang="en-US" sz="6400" dirty="0"/>
              <a:t> </a:t>
            </a:r>
            <a:r>
              <a:rPr lang="en-US" sz="6400" dirty="0" err="1"/>
              <a:t>istenen</a:t>
            </a:r>
            <a:r>
              <a:rPr lang="en-US" sz="6400" dirty="0"/>
              <a:t> </a:t>
            </a:r>
            <a:r>
              <a:rPr lang="en-US" sz="6400" dirty="0" err="1"/>
              <a:t>bilgi</a:t>
            </a:r>
            <a:r>
              <a:rPr lang="en-US" sz="6400" dirty="0"/>
              <a:t> ve </a:t>
            </a:r>
            <a:r>
              <a:rPr lang="en-US" sz="6400" dirty="0" err="1"/>
              <a:t>belgeleri</a:t>
            </a:r>
            <a:r>
              <a:rPr lang="en-US" sz="6400" dirty="0"/>
              <a:t> </a:t>
            </a:r>
            <a:r>
              <a:rPr lang="en-US" sz="6400" dirty="0" err="1"/>
              <a:t>sisteme</a:t>
            </a:r>
            <a:r>
              <a:rPr lang="en-US" sz="6400" dirty="0"/>
              <a:t> </a:t>
            </a:r>
            <a:r>
              <a:rPr lang="en-US" sz="6400" dirty="0" err="1"/>
              <a:t>kaydetmekle</a:t>
            </a:r>
            <a:r>
              <a:rPr lang="en-US" sz="6400" dirty="0"/>
              <a:t>,</a:t>
            </a:r>
          </a:p>
          <a:p>
            <a:pPr marL="0" indent="0" algn="just">
              <a:lnSpc>
                <a:spcPct val="120000"/>
              </a:lnSpc>
              <a:spcBef>
                <a:spcPts val="0"/>
              </a:spcBef>
              <a:buNone/>
            </a:pPr>
            <a:r>
              <a:rPr lang="en-US" sz="6400" dirty="0" err="1"/>
              <a:t>i</a:t>
            </a:r>
            <a:r>
              <a:rPr lang="en-US" sz="6400" dirty="0"/>
              <a:t>) </a:t>
            </a:r>
            <a:r>
              <a:rPr lang="en-US" sz="6400" dirty="0" err="1"/>
              <a:t>Oluşan</a:t>
            </a:r>
            <a:r>
              <a:rPr lang="en-US" sz="6400" dirty="0"/>
              <a:t> ve </a:t>
            </a:r>
            <a:r>
              <a:rPr lang="en-US" sz="6400" dirty="0" err="1"/>
              <a:t>ayrı</a:t>
            </a:r>
            <a:r>
              <a:rPr lang="en-US" sz="6400" dirty="0"/>
              <a:t> </a:t>
            </a:r>
            <a:r>
              <a:rPr lang="en-US" sz="6400" dirty="0" err="1"/>
              <a:t>biriktirilen</a:t>
            </a:r>
            <a:r>
              <a:rPr lang="en-US" sz="6400" dirty="0"/>
              <a:t> </a:t>
            </a:r>
            <a:r>
              <a:rPr lang="en-US" sz="6400" dirty="0" err="1"/>
              <a:t>tüm</a:t>
            </a:r>
            <a:r>
              <a:rPr lang="en-US" sz="6400" dirty="0"/>
              <a:t> </a:t>
            </a:r>
            <a:r>
              <a:rPr lang="en-US" sz="6400" dirty="0" err="1"/>
              <a:t>atıklara</a:t>
            </a:r>
            <a:r>
              <a:rPr lang="en-US" sz="6400" dirty="0"/>
              <a:t> </a:t>
            </a:r>
            <a:r>
              <a:rPr lang="en-US" sz="6400" dirty="0" err="1"/>
              <a:t>ilişkin</a:t>
            </a:r>
            <a:r>
              <a:rPr lang="en-US" sz="6400" dirty="0"/>
              <a:t> </a:t>
            </a:r>
            <a:r>
              <a:rPr lang="en-US" sz="6400" dirty="0" err="1"/>
              <a:t>veriler</a:t>
            </a:r>
            <a:r>
              <a:rPr lang="en-US" sz="6400" dirty="0"/>
              <a:t> </a:t>
            </a:r>
            <a:r>
              <a:rPr lang="en-US" sz="6400" dirty="0" err="1"/>
              <a:t>ile</a:t>
            </a:r>
            <a:r>
              <a:rPr lang="en-US" sz="6400" dirty="0"/>
              <a:t> </a:t>
            </a:r>
            <a:r>
              <a:rPr lang="en-US" sz="6400" dirty="0" err="1"/>
              <a:t>bu</a:t>
            </a:r>
            <a:r>
              <a:rPr lang="en-US" sz="6400" dirty="0"/>
              <a:t> </a:t>
            </a:r>
            <a:r>
              <a:rPr lang="en-US" sz="6400" dirty="0" err="1"/>
              <a:t>atıkların</a:t>
            </a:r>
            <a:r>
              <a:rPr lang="en-US" sz="6400" dirty="0"/>
              <a:t> </a:t>
            </a:r>
            <a:r>
              <a:rPr lang="en-US" sz="6400" dirty="0" err="1"/>
              <a:t>teslim</a:t>
            </a:r>
            <a:r>
              <a:rPr lang="en-US" sz="6400" dirty="0"/>
              <a:t> </a:t>
            </a:r>
            <a:r>
              <a:rPr lang="en-US" sz="6400" dirty="0" err="1"/>
              <a:t>edildiği</a:t>
            </a:r>
            <a:r>
              <a:rPr lang="en-US" sz="6400" dirty="0"/>
              <a:t> </a:t>
            </a:r>
            <a:r>
              <a:rPr lang="en-US" sz="6400" dirty="0" err="1"/>
              <a:t>yerlere</a:t>
            </a:r>
            <a:r>
              <a:rPr lang="en-US" sz="6400" dirty="0"/>
              <a:t> </a:t>
            </a:r>
            <a:r>
              <a:rPr lang="en-US" sz="6400" dirty="0" err="1"/>
              <a:t>ilişkin</a:t>
            </a:r>
            <a:r>
              <a:rPr lang="en-US" sz="6400" dirty="0"/>
              <a:t> </a:t>
            </a:r>
            <a:r>
              <a:rPr lang="en-US" sz="6400" dirty="0" err="1"/>
              <a:t>bilgileri</a:t>
            </a:r>
            <a:r>
              <a:rPr lang="en-US" sz="6400" dirty="0"/>
              <a:t> </a:t>
            </a:r>
            <a:r>
              <a:rPr lang="en-US" sz="6400" dirty="0" err="1">
                <a:solidFill>
                  <a:srgbClr val="FF0000"/>
                </a:solidFill>
              </a:rPr>
              <a:t>Ocak</a:t>
            </a:r>
            <a:r>
              <a:rPr lang="en-US" sz="6400" dirty="0">
                <a:solidFill>
                  <a:srgbClr val="FF0000"/>
                </a:solidFill>
              </a:rPr>
              <a:t> ve </a:t>
            </a:r>
            <a:r>
              <a:rPr lang="en-US" sz="6400" dirty="0" err="1">
                <a:solidFill>
                  <a:srgbClr val="FF0000"/>
                </a:solidFill>
              </a:rPr>
              <a:t>Temmuz</a:t>
            </a:r>
            <a:r>
              <a:rPr lang="en-US" sz="6400" dirty="0">
                <a:solidFill>
                  <a:srgbClr val="FF0000"/>
                </a:solidFill>
              </a:rPr>
              <a:t> </a:t>
            </a:r>
            <a:r>
              <a:rPr lang="en-US" sz="6400" dirty="0" err="1">
                <a:solidFill>
                  <a:srgbClr val="FF0000"/>
                </a:solidFill>
              </a:rPr>
              <a:t>ayları</a:t>
            </a:r>
            <a:r>
              <a:rPr lang="en-US" sz="6400" dirty="0">
                <a:solidFill>
                  <a:srgbClr val="FF0000"/>
                </a:solidFill>
              </a:rPr>
              <a:t> </a:t>
            </a:r>
            <a:r>
              <a:rPr lang="en-US" sz="6400" dirty="0" err="1">
                <a:solidFill>
                  <a:srgbClr val="FF0000"/>
                </a:solidFill>
              </a:rPr>
              <a:t>olmak</a:t>
            </a:r>
            <a:r>
              <a:rPr lang="en-US" sz="6400" dirty="0">
                <a:solidFill>
                  <a:srgbClr val="FF0000"/>
                </a:solidFill>
              </a:rPr>
              <a:t> </a:t>
            </a:r>
            <a:r>
              <a:rPr lang="en-US" sz="6400" dirty="0" err="1">
                <a:solidFill>
                  <a:srgbClr val="FF0000"/>
                </a:solidFill>
              </a:rPr>
              <a:t>üzere</a:t>
            </a:r>
            <a:r>
              <a:rPr lang="en-US" sz="6400" dirty="0">
                <a:solidFill>
                  <a:srgbClr val="FF0000"/>
                </a:solidFill>
              </a:rPr>
              <a:t> </a:t>
            </a:r>
            <a:r>
              <a:rPr lang="en-US" sz="6400" dirty="0" err="1">
                <a:solidFill>
                  <a:srgbClr val="FF0000"/>
                </a:solidFill>
              </a:rPr>
              <a:t>yılda</a:t>
            </a:r>
            <a:r>
              <a:rPr lang="en-US" sz="6400" dirty="0">
                <a:solidFill>
                  <a:srgbClr val="FF0000"/>
                </a:solidFill>
              </a:rPr>
              <a:t> </a:t>
            </a:r>
            <a:r>
              <a:rPr lang="en-US" sz="6400" dirty="0" err="1">
                <a:solidFill>
                  <a:srgbClr val="FF0000"/>
                </a:solidFill>
              </a:rPr>
              <a:t>iki</a:t>
            </a:r>
            <a:r>
              <a:rPr lang="en-US" sz="6400" dirty="0">
                <a:solidFill>
                  <a:srgbClr val="FF0000"/>
                </a:solidFill>
              </a:rPr>
              <a:t> </a:t>
            </a:r>
            <a:r>
              <a:rPr lang="en-US" sz="6400" dirty="0" err="1">
                <a:solidFill>
                  <a:srgbClr val="FF0000"/>
                </a:solidFill>
              </a:rPr>
              <a:t>kez</a:t>
            </a:r>
            <a:r>
              <a:rPr lang="en-US" sz="6400" dirty="0">
                <a:solidFill>
                  <a:srgbClr val="FF0000"/>
                </a:solidFill>
              </a:rPr>
              <a:t> </a:t>
            </a:r>
            <a:r>
              <a:rPr lang="en-US" sz="6400" dirty="0" err="1"/>
              <a:t>sıfır</a:t>
            </a:r>
            <a:r>
              <a:rPr lang="en-US" sz="6400" dirty="0"/>
              <a:t> </a:t>
            </a:r>
            <a:r>
              <a:rPr lang="en-US" sz="6400" dirty="0" err="1"/>
              <a:t>atık</a:t>
            </a:r>
            <a:r>
              <a:rPr lang="en-US" sz="6400" dirty="0"/>
              <a:t> </a:t>
            </a:r>
            <a:r>
              <a:rPr lang="en-US" sz="6400" dirty="0" err="1"/>
              <a:t>bilgi</a:t>
            </a:r>
            <a:r>
              <a:rPr lang="en-US" sz="6400" dirty="0"/>
              <a:t> </a:t>
            </a:r>
            <a:r>
              <a:rPr lang="en-US" sz="6400" dirty="0" err="1"/>
              <a:t>sistemi</a:t>
            </a:r>
            <a:r>
              <a:rPr lang="en-US" sz="6400" dirty="0"/>
              <a:t> </a:t>
            </a:r>
            <a:r>
              <a:rPr lang="en-US" sz="6400" dirty="0" err="1"/>
              <a:t>üzerinden</a:t>
            </a:r>
            <a:r>
              <a:rPr lang="en-US" sz="6400" dirty="0"/>
              <a:t> </a:t>
            </a:r>
            <a:r>
              <a:rPr lang="en-US" sz="6400" dirty="0" err="1" smtClean="0"/>
              <a:t>bildirmekle</a:t>
            </a:r>
            <a:r>
              <a:rPr lang="tr-TR" sz="6400" dirty="0" smtClean="0"/>
              <a:t> </a:t>
            </a:r>
            <a:r>
              <a:rPr lang="en-US" sz="6400" dirty="0" err="1" smtClean="0"/>
              <a:t>yükümlüdür</a:t>
            </a:r>
            <a:r>
              <a:rPr lang="en-US" sz="6400" dirty="0"/>
              <a:t>.</a:t>
            </a:r>
          </a:p>
          <a:p>
            <a:pPr marL="0" indent="0">
              <a:buNone/>
            </a:pPr>
            <a:endParaRPr lang="en-US" dirty="0"/>
          </a:p>
        </p:txBody>
      </p:sp>
      <p:sp>
        <p:nvSpPr>
          <p:cNvPr id="4" name="Dikdörtgen 3"/>
          <p:cNvSpPr/>
          <p:nvPr/>
        </p:nvSpPr>
        <p:spPr>
          <a:xfrm>
            <a:off x="1346661" y="0"/>
            <a:ext cx="8454043" cy="369332"/>
          </a:xfrm>
          <a:prstGeom prst="rect">
            <a:avLst/>
          </a:prstGeom>
        </p:spPr>
        <p:txBody>
          <a:bodyPr wrap="square">
            <a:spAutoFit/>
          </a:bodyPr>
          <a:lstStyle/>
          <a:p>
            <a:r>
              <a:rPr lang="en-US" b="1" dirty="0"/>
              <a:t>Sıfır Atık </a:t>
            </a:r>
            <a:r>
              <a:rPr lang="en-US" b="1" dirty="0" err="1"/>
              <a:t>Yönetim</a:t>
            </a:r>
            <a:r>
              <a:rPr lang="en-US" b="1" dirty="0"/>
              <a:t> Sistemi Kuran Bina Ve </a:t>
            </a:r>
            <a:r>
              <a:rPr lang="en-US" b="1" dirty="0" err="1"/>
              <a:t>Yerleşkelerin</a:t>
            </a:r>
            <a:r>
              <a:rPr lang="en-US" b="1" dirty="0"/>
              <a:t> </a:t>
            </a:r>
            <a:r>
              <a:rPr lang="en-US" b="1" dirty="0" err="1"/>
              <a:t>Yükümlülükleri</a:t>
            </a:r>
            <a:r>
              <a:rPr lang="tr-TR" b="1" dirty="0"/>
              <a:t> (Madde 10)</a:t>
            </a:r>
            <a:endParaRPr lang="en-US" dirty="0"/>
          </a:p>
        </p:txBody>
      </p:sp>
    </p:spTree>
    <p:extLst>
      <p:ext uri="{BB962C8B-B14F-4D97-AF65-F5344CB8AC3E}">
        <p14:creationId xmlns:p14="http://schemas.microsoft.com/office/powerpoint/2010/main" val="37619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44737" y="582516"/>
            <a:ext cx="8988920" cy="435337"/>
          </a:xfrm>
        </p:spPr>
        <p:txBody>
          <a:bodyPr>
            <a:noAutofit/>
          </a:bodyPr>
          <a:lstStyle/>
          <a:p>
            <a:r>
              <a:rPr lang="en-US" sz="2000" b="1" dirty="0" smtClean="0">
                <a:latin typeface="+mn-lt"/>
              </a:rPr>
              <a:t>Sıfır Atık </a:t>
            </a:r>
            <a:r>
              <a:rPr lang="en-US" sz="2000" b="1" dirty="0" err="1" smtClean="0">
                <a:latin typeface="+mn-lt"/>
              </a:rPr>
              <a:t>Yönetim</a:t>
            </a:r>
            <a:r>
              <a:rPr lang="en-US" sz="2000" b="1" dirty="0" smtClean="0">
                <a:latin typeface="+mn-lt"/>
              </a:rPr>
              <a:t> Sistemi Kuran Bina </a:t>
            </a:r>
            <a:r>
              <a:rPr lang="en-US" sz="2000" b="1" dirty="0" err="1" smtClean="0">
                <a:latin typeface="+mn-lt"/>
              </a:rPr>
              <a:t>Ve</a:t>
            </a:r>
            <a:r>
              <a:rPr lang="en-US" sz="2000" b="1" dirty="0" smtClean="0">
                <a:latin typeface="+mn-lt"/>
              </a:rPr>
              <a:t> </a:t>
            </a:r>
            <a:r>
              <a:rPr lang="en-US" sz="2000" b="1" dirty="0" err="1" smtClean="0">
                <a:latin typeface="+mn-lt"/>
              </a:rPr>
              <a:t>Yerleşkelerin</a:t>
            </a:r>
            <a:r>
              <a:rPr lang="en-US" sz="2000" b="1" dirty="0" smtClean="0">
                <a:latin typeface="+mn-lt"/>
              </a:rPr>
              <a:t> </a:t>
            </a:r>
            <a:r>
              <a:rPr lang="en-US" sz="2000" b="1" dirty="0" err="1" smtClean="0">
                <a:latin typeface="+mn-lt"/>
              </a:rPr>
              <a:t>Yükümlülükleri</a:t>
            </a:r>
            <a:r>
              <a:rPr lang="tr-TR" sz="2000" b="1" dirty="0" smtClean="0">
                <a:latin typeface="+mn-lt"/>
              </a:rPr>
              <a:t> (Madde 10)</a:t>
            </a:r>
            <a:endParaRPr lang="en-US" sz="2000" b="1" dirty="0">
              <a:latin typeface="+mn-lt"/>
            </a:endParaRPr>
          </a:p>
        </p:txBody>
      </p:sp>
      <p:sp>
        <p:nvSpPr>
          <p:cNvPr id="3" name="İçerik Yer Tutucusu 2"/>
          <p:cNvSpPr>
            <a:spLocks noGrp="1"/>
          </p:cNvSpPr>
          <p:nvPr>
            <p:ph idx="1"/>
          </p:nvPr>
        </p:nvSpPr>
        <p:spPr>
          <a:xfrm>
            <a:off x="1679172" y="1305098"/>
            <a:ext cx="8720050" cy="5295207"/>
          </a:xfrm>
        </p:spPr>
        <p:txBody>
          <a:bodyPr>
            <a:normAutofit fontScale="92500" lnSpcReduction="10000"/>
          </a:bodyPr>
          <a:lstStyle/>
          <a:p>
            <a:pPr marL="0" indent="0" algn="just">
              <a:lnSpc>
                <a:spcPct val="120000"/>
              </a:lnSpc>
              <a:spcBef>
                <a:spcPts val="0"/>
              </a:spcBef>
              <a:buNone/>
            </a:pPr>
            <a:r>
              <a:rPr lang="en-US" sz="1800" b="1" dirty="0" smtClean="0"/>
              <a:t>(</a:t>
            </a:r>
            <a:r>
              <a:rPr lang="en-US" sz="1800" b="1" dirty="0"/>
              <a:t>2) </a:t>
            </a:r>
            <a:r>
              <a:rPr lang="en-US" sz="1800" dirty="0"/>
              <a:t>Sıfır </a:t>
            </a:r>
            <a:r>
              <a:rPr lang="en-US" sz="1800" dirty="0" err="1"/>
              <a:t>atık</a:t>
            </a:r>
            <a:r>
              <a:rPr lang="en-US" sz="1800" dirty="0"/>
              <a:t> </a:t>
            </a:r>
            <a:r>
              <a:rPr lang="en-US" sz="1800" dirty="0" err="1"/>
              <a:t>yönetim</a:t>
            </a:r>
            <a:r>
              <a:rPr lang="en-US" sz="1800" dirty="0"/>
              <a:t> </a:t>
            </a:r>
            <a:r>
              <a:rPr lang="en-US" sz="1800" dirty="0" err="1"/>
              <a:t>sistemini</a:t>
            </a:r>
            <a:r>
              <a:rPr lang="en-US" sz="1800" dirty="0"/>
              <a:t> </a:t>
            </a:r>
            <a:r>
              <a:rPr lang="en-US" sz="1800" dirty="0" err="1"/>
              <a:t>kurmakla</a:t>
            </a:r>
            <a:r>
              <a:rPr lang="en-US" sz="1800" dirty="0"/>
              <a:t> </a:t>
            </a:r>
            <a:r>
              <a:rPr lang="en-US" sz="1800" dirty="0" err="1"/>
              <a:t>yükümlü</a:t>
            </a:r>
            <a:r>
              <a:rPr lang="en-US" sz="1800" dirty="0"/>
              <a:t> </a:t>
            </a:r>
            <a:r>
              <a:rPr lang="en-US" sz="1800" dirty="0" err="1"/>
              <a:t>olanlar</a:t>
            </a:r>
            <a:r>
              <a:rPr lang="en-US" sz="1800" dirty="0"/>
              <a:t> </a:t>
            </a:r>
            <a:r>
              <a:rPr lang="en-US" sz="1800" dirty="0" err="1"/>
              <a:t>ile</a:t>
            </a:r>
            <a:r>
              <a:rPr lang="en-US" sz="1800" dirty="0"/>
              <a:t> </a:t>
            </a:r>
            <a:r>
              <a:rPr lang="en-US" sz="1800" dirty="0" err="1"/>
              <a:t>sistemi</a:t>
            </a:r>
            <a:r>
              <a:rPr lang="en-US" sz="1800" dirty="0"/>
              <a:t> </a:t>
            </a:r>
            <a:r>
              <a:rPr lang="en-US" sz="1800" dirty="0" err="1"/>
              <a:t>gönüllü</a:t>
            </a:r>
            <a:r>
              <a:rPr lang="en-US" sz="1800" dirty="0"/>
              <a:t> </a:t>
            </a:r>
            <a:r>
              <a:rPr lang="en-US" sz="1800" dirty="0" err="1"/>
              <a:t>olarak</a:t>
            </a:r>
            <a:r>
              <a:rPr lang="en-US" sz="1800" dirty="0"/>
              <a:t> </a:t>
            </a:r>
            <a:r>
              <a:rPr lang="en-US" sz="1800" dirty="0" err="1"/>
              <a:t>kurmak</a:t>
            </a:r>
            <a:r>
              <a:rPr lang="en-US" sz="1800" dirty="0"/>
              <a:t> </a:t>
            </a:r>
            <a:r>
              <a:rPr lang="en-US" sz="1800" dirty="0" err="1"/>
              <a:t>isteyenler</a:t>
            </a:r>
            <a:r>
              <a:rPr lang="en-US" sz="1800" dirty="0"/>
              <a:t>, </a:t>
            </a:r>
            <a:r>
              <a:rPr lang="en-US" sz="1800" dirty="0" err="1"/>
              <a:t>sıfır</a:t>
            </a:r>
            <a:r>
              <a:rPr lang="en-US" sz="1800" dirty="0"/>
              <a:t> </a:t>
            </a:r>
            <a:r>
              <a:rPr lang="en-US" sz="1800" dirty="0" err="1"/>
              <a:t>atık</a:t>
            </a:r>
            <a:r>
              <a:rPr lang="en-US" sz="1800" dirty="0"/>
              <a:t> </a:t>
            </a:r>
            <a:r>
              <a:rPr lang="en-US" sz="1800" dirty="0" err="1"/>
              <a:t>yönetim</a:t>
            </a:r>
            <a:r>
              <a:rPr lang="en-US" sz="1800" dirty="0"/>
              <a:t> </a:t>
            </a:r>
            <a:r>
              <a:rPr lang="en-US" sz="1800" dirty="0" err="1"/>
              <a:t>sisteminin</a:t>
            </a:r>
            <a:r>
              <a:rPr lang="en-US" sz="1800" dirty="0"/>
              <a:t> </a:t>
            </a:r>
            <a:r>
              <a:rPr lang="en-US" sz="1800" dirty="0" err="1"/>
              <a:t>kurulması</a:t>
            </a:r>
            <a:r>
              <a:rPr lang="en-US" sz="1800" dirty="0"/>
              <a:t> ve </a:t>
            </a:r>
            <a:r>
              <a:rPr lang="en-US" sz="1800" dirty="0" err="1"/>
              <a:t>geliştirilmesinin</a:t>
            </a:r>
            <a:r>
              <a:rPr lang="en-US" sz="1800" dirty="0"/>
              <a:t> </a:t>
            </a:r>
            <a:r>
              <a:rPr lang="en-US" sz="1800" dirty="0" err="1"/>
              <a:t>sağlanması</a:t>
            </a:r>
            <a:r>
              <a:rPr lang="en-US" sz="1800" dirty="0"/>
              <a:t> </a:t>
            </a:r>
            <a:r>
              <a:rPr lang="en-US" sz="1800" dirty="0" err="1"/>
              <a:t>için</a:t>
            </a:r>
            <a:r>
              <a:rPr lang="en-US" sz="1800" dirty="0"/>
              <a:t> </a:t>
            </a:r>
            <a:r>
              <a:rPr lang="en-US" sz="1800" dirty="0" err="1"/>
              <a:t>danışmanlık</a:t>
            </a:r>
            <a:r>
              <a:rPr lang="en-US" sz="1800" dirty="0"/>
              <a:t> </a:t>
            </a:r>
            <a:r>
              <a:rPr lang="en-US" sz="1800" dirty="0" err="1"/>
              <a:t>hizmeti</a:t>
            </a:r>
            <a:r>
              <a:rPr lang="en-US" sz="1800" dirty="0"/>
              <a:t> </a:t>
            </a:r>
            <a:r>
              <a:rPr lang="en-US" sz="1800" dirty="0" err="1"/>
              <a:t>alabilirler</a:t>
            </a:r>
            <a:r>
              <a:rPr lang="en-US" sz="1800" dirty="0"/>
              <a:t>. </a:t>
            </a:r>
            <a:r>
              <a:rPr lang="en-US" sz="1800" dirty="0">
                <a:solidFill>
                  <a:srgbClr val="FF0000"/>
                </a:solidFill>
              </a:rPr>
              <a:t>EK-4</a:t>
            </a:r>
            <a:r>
              <a:rPr lang="en-US" sz="1800" dirty="0"/>
              <a:t> </a:t>
            </a:r>
            <a:r>
              <a:rPr lang="en-US" sz="1800" dirty="0" err="1"/>
              <a:t>doğrultusunda</a:t>
            </a:r>
            <a:r>
              <a:rPr lang="en-US" sz="1800" dirty="0"/>
              <a:t> </a:t>
            </a:r>
            <a:r>
              <a:rPr lang="en-US" sz="1800" dirty="0" err="1"/>
              <a:t>Bakanlıkça</a:t>
            </a:r>
            <a:r>
              <a:rPr lang="en-US" sz="1800" dirty="0"/>
              <a:t> </a:t>
            </a:r>
            <a:r>
              <a:rPr lang="en-US" sz="1800" dirty="0" err="1"/>
              <a:t>belirlenen</a:t>
            </a:r>
            <a:r>
              <a:rPr lang="en-US" sz="1800" dirty="0"/>
              <a:t> </a:t>
            </a:r>
            <a:r>
              <a:rPr lang="en-US" sz="1800" dirty="0" err="1"/>
              <a:t>puanlama</a:t>
            </a:r>
            <a:r>
              <a:rPr lang="en-US" sz="1800" dirty="0"/>
              <a:t> </a:t>
            </a:r>
            <a:r>
              <a:rPr lang="en-US" sz="1800" dirty="0" err="1"/>
              <a:t>kriterleri</a:t>
            </a:r>
            <a:r>
              <a:rPr lang="en-US" sz="1800" dirty="0"/>
              <a:t> </a:t>
            </a:r>
            <a:r>
              <a:rPr lang="en-US" sz="1800" dirty="0" err="1"/>
              <a:t>kapsamında</a:t>
            </a:r>
            <a:r>
              <a:rPr lang="en-US" sz="1800" dirty="0"/>
              <a:t> </a:t>
            </a:r>
            <a:r>
              <a:rPr lang="en-US" sz="1800" dirty="0" err="1">
                <a:solidFill>
                  <a:srgbClr val="FF0000"/>
                </a:solidFill>
              </a:rPr>
              <a:t>platin</a:t>
            </a:r>
            <a:r>
              <a:rPr lang="en-US" sz="1800" dirty="0">
                <a:solidFill>
                  <a:srgbClr val="FF0000"/>
                </a:solidFill>
              </a:rPr>
              <a:t> </a:t>
            </a:r>
            <a:r>
              <a:rPr lang="en-US" sz="1800" dirty="0" err="1">
                <a:solidFill>
                  <a:srgbClr val="FF0000"/>
                </a:solidFill>
              </a:rPr>
              <a:t>belge</a:t>
            </a:r>
            <a:r>
              <a:rPr lang="en-US" sz="1800" dirty="0">
                <a:solidFill>
                  <a:srgbClr val="FF0000"/>
                </a:solidFill>
              </a:rPr>
              <a:t> </a:t>
            </a:r>
            <a:r>
              <a:rPr lang="en-US" sz="1800" dirty="0" err="1">
                <a:solidFill>
                  <a:srgbClr val="FF0000"/>
                </a:solidFill>
              </a:rPr>
              <a:t>almak</a:t>
            </a:r>
            <a:r>
              <a:rPr lang="en-US" sz="1800" dirty="0">
                <a:solidFill>
                  <a:srgbClr val="FF0000"/>
                </a:solidFill>
              </a:rPr>
              <a:t> </a:t>
            </a:r>
            <a:r>
              <a:rPr lang="en-US" sz="1800" dirty="0" err="1">
                <a:solidFill>
                  <a:srgbClr val="FF0000"/>
                </a:solidFill>
              </a:rPr>
              <a:t>isteyenlerin</a:t>
            </a:r>
            <a:r>
              <a:rPr lang="en-US" sz="1800" dirty="0">
                <a:solidFill>
                  <a:srgbClr val="FF0000"/>
                </a:solidFill>
              </a:rPr>
              <a:t> </a:t>
            </a:r>
            <a:r>
              <a:rPr lang="en-US" sz="1800" dirty="0" err="1">
                <a:solidFill>
                  <a:srgbClr val="FF0000"/>
                </a:solidFill>
              </a:rPr>
              <a:t>danışmanlık</a:t>
            </a:r>
            <a:r>
              <a:rPr lang="en-US" sz="1800" dirty="0">
                <a:solidFill>
                  <a:srgbClr val="FF0000"/>
                </a:solidFill>
              </a:rPr>
              <a:t> </a:t>
            </a:r>
            <a:r>
              <a:rPr lang="en-US" sz="1800" dirty="0" err="1">
                <a:solidFill>
                  <a:srgbClr val="FF0000"/>
                </a:solidFill>
              </a:rPr>
              <a:t>hizmetini</a:t>
            </a:r>
            <a:r>
              <a:rPr lang="en-US" sz="1800" dirty="0">
                <a:solidFill>
                  <a:srgbClr val="FF0000"/>
                </a:solidFill>
              </a:rPr>
              <a:t> </a:t>
            </a:r>
            <a:r>
              <a:rPr lang="en-US" sz="1800" dirty="0" err="1"/>
              <a:t>almaları</a:t>
            </a:r>
            <a:r>
              <a:rPr lang="en-US" sz="1800" dirty="0"/>
              <a:t> </a:t>
            </a:r>
            <a:r>
              <a:rPr lang="en-US" sz="1800" dirty="0" err="1"/>
              <a:t>zorunludur</a:t>
            </a:r>
            <a:r>
              <a:rPr lang="en-US" sz="1800" dirty="0"/>
              <a:t>. </a:t>
            </a:r>
            <a:r>
              <a:rPr lang="en-US" sz="1800" dirty="0">
                <a:solidFill>
                  <a:srgbClr val="FF0000"/>
                </a:solidFill>
              </a:rPr>
              <a:t>Sıfır </a:t>
            </a:r>
            <a:r>
              <a:rPr lang="en-US" sz="1800" dirty="0" err="1">
                <a:solidFill>
                  <a:srgbClr val="FF0000"/>
                </a:solidFill>
              </a:rPr>
              <a:t>atık</a:t>
            </a:r>
            <a:r>
              <a:rPr lang="en-US" sz="1800" dirty="0">
                <a:solidFill>
                  <a:srgbClr val="FF0000"/>
                </a:solidFill>
              </a:rPr>
              <a:t> </a:t>
            </a:r>
            <a:r>
              <a:rPr lang="en-US" sz="1800" dirty="0" err="1">
                <a:solidFill>
                  <a:srgbClr val="FF0000"/>
                </a:solidFill>
              </a:rPr>
              <a:t>yönetim</a:t>
            </a:r>
            <a:r>
              <a:rPr lang="en-US" sz="1800" dirty="0">
                <a:solidFill>
                  <a:srgbClr val="FF0000"/>
                </a:solidFill>
              </a:rPr>
              <a:t> </a:t>
            </a:r>
            <a:r>
              <a:rPr lang="en-US" sz="1800" dirty="0" err="1">
                <a:solidFill>
                  <a:srgbClr val="FF0000"/>
                </a:solidFill>
              </a:rPr>
              <a:t>sistemi</a:t>
            </a:r>
            <a:r>
              <a:rPr lang="en-US" sz="1800" dirty="0">
                <a:solidFill>
                  <a:srgbClr val="FF0000"/>
                </a:solidFill>
              </a:rPr>
              <a:t> </a:t>
            </a:r>
            <a:r>
              <a:rPr lang="en-US" sz="1800" dirty="0" err="1">
                <a:solidFill>
                  <a:srgbClr val="FF0000"/>
                </a:solidFill>
              </a:rPr>
              <a:t>kapsamında</a:t>
            </a:r>
            <a:r>
              <a:rPr lang="en-US" sz="1800" dirty="0">
                <a:solidFill>
                  <a:srgbClr val="FF0000"/>
                </a:solidFill>
              </a:rPr>
              <a:t> </a:t>
            </a:r>
            <a:r>
              <a:rPr lang="en-US" sz="1800" dirty="0" err="1">
                <a:solidFill>
                  <a:srgbClr val="FF0000"/>
                </a:solidFill>
              </a:rPr>
              <a:t>danışmanlık</a:t>
            </a:r>
            <a:r>
              <a:rPr lang="en-US" sz="1800" dirty="0">
                <a:solidFill>
                  <a:srgbClr val="FF0000"/>
                </a:solidFill>
              </a:rPr>
              <a:t> </a:t>
            </a:r>
            <a:r>
              <a:rPr lang="en-US" sz="1800" dirty="0" err="1">
                <a:solidFill>
                  <a:srgbClr val="FF0000"/>
                </a:solidFill>
              </a:rPr>
              <a:t>hizmeti</a:t>
            </a:r>
            <a:r>
              <a:rPr lang="en-US" sz="1800" dirty="0">
                <a:solidFill>
                  <a:srgbClr val="FF0000"/>
                </a:solidFill>
              </a:rPr>
              <a:t> </a:t>
            </a:r>
            <a:r>
              <a:rPr lang="en-US" sz="1800" dirty="0" err="1">
                <a:solidFill>
                  <a:srgbClr val="FF0000"/>
                </a:solidFill>
              </a:rPr>
              <a:t>verilmesine</a:t>
            </a:r>
            <a:r>
              <a:rPr lang="en-US" sz="1800" dirty="0">
                <a:solidFill>
                  <a:srgbClr val="FF0000"/>
                </a:solidFill>
              </a:rPr>
              <a:t> </a:t>
            </a:r>
            <a:r>
              <a:rPr lang="en-US" sz="1800" dirty="0" err="1">
                <a:solidFill>
                  <a:srgbClr val="FF0000"/>
                </a:solidFill>
              </a:rPr>
              <a:t>ilişkin</a:t>
            </a:r>
            <a:r>
              <a:rPr lang="en-US" sz="1800" dirty="0">
                <a:solidFill>
                  <a:srgbClr val="FF0000"/>
                </a:solidFill>
              </a:rPr>
              <a:t> </a:t>
            </a:r>
            <a:r>
              <a:rPr lang="en-US" sz="1800" dirty="0" err="1">
                <a:solidFill>
                  <a:srgbClr val="FF0000"/>
                </a:solidFill>
              </a:rPr>
              <a:t>esaslar</a:t>
            </a:r>
            <a:r>
              <a:rPr lang="en-US" sz="1800" dirty="0">
                <a:solidFill>
                  <a:srgbClr val="FF0000"/>
                </a:solidFill>
              </a:rPr>
              <a:t> </a:t>
            </a:r>
            <a:r>
              <a:rPr lang="en-US" sz="1800" dirty="0" err="1">
                <a:solidFill>
                  <a:srgbClr val="FF0000"/>
                </a:solidFill>
              </a:rPr>
              <a:t>Bakanlıkça</a:t>
            </a:r>
            <a:r>
              <a:rPr lang="en-US" sz="1800" dirty="0">
                <a:solidFill>
                  <a:srgbClr val="FF0000"/>
                </a:solidFill>
              </a:rPr>
              <a:t> </a:t>
            </a:r>
            <a:r>
              <a:rPr lang="en-US" sz="1800" dirty="0" err="1">
                <a:solidFill>
                  <a:srgbClr val="FF0000"/>
                </a:solidFill>
              </a:rPr>
              <a:t>belirlenir</a:t>
            </a:r>
            <a:r>
              <a:rPr lang="en-US" sz="1800" dirty="0">
                <a:solidFill>
                  <a:srgbClr val="FF0000"/>
                </a:solidFill>
              </a:rPr>
              <a:t>.</a:t>
            </a:r>
          </a:p>
          <a:p>
            <a:pPr marL="0" indent="0" algn="just">
              <a:lnSpc>
                <a:spcPct val="120000"/>
              </a:lnSpc>
              <a:spcBef>
                <a:spcPts val="0"/>
              </a:spcBef>
              <a:buNone/>
            </a:pPr>
            <a:r>
              <a:rPr lang="en-US" sz="1800" b="1" dirty="0"/>
              <a:t>(3) </a:t>
            </a:r>
            <a:r>
              <a:rPr lang="en-US" sz="1800" dirty="0" err="1"/>
              <a:t>Atıkların</a:t>
            </a:r>
            <a:r>
              <a:rPr lang="en-US" sz="1800" dirty="0"/>
              <a:t> </a:t>
            </a:r>
            <a:r>
              <a:rPr lang="en-US" sz="1800" dirty="0" err="1"/>
              <a:t>toplanması</a:t>
            </a:r>
            <a:r>
              <a:rPr lang="en-US" sz="1800" dirty="0"/>
              <a:t>, </a:t>
            </a:r>
            <a:r>
              <a:rPr lang="en-US" sz="1800" dirty="0" err="1"/>
              <a:t>taşınması</a:t>
            </a:r>
            <a:r>
              <a:rPr lang="en-US" sz="1800" dirty="0"/>
              <a:t> ve </a:t>
            </a:r>
            <a:r>
              <a:rPr lang="en-US" sz="1800" dirty="0" err="1"/>
              <a:t>işlenmesine</a:t>
            </a:r>
            <a:r>
              <a:rPr lang="en-US" sz="1800" dirty="0"/>
              <a:t> </a:t>
            </a:r>
            <a:r>
              <a:rPr lang="en-US" sz="1800" dirty="0" err="1"/>
              <a:t>yönelik</a:t>
            </a:r>
            <a:r>
              <a:rPr lang="en-US" sz="1800" dirty="0"/>
              <a:t> </a:t>
            </a:r>
            <a:r>
              <a:rPr lang="en-US" sz="1800" dirty="0" err="1"/>
              <a:t>hizmet</a:t>
            </a:r>
            <a:r>
              <a:rPr lang="en-US" sz="1800" dirty="0"/>
              <a:t> </a:t>
            </a:r>
            <a:r>
              <a:rPr lang="en-US" sz="1800" dirty="0" err="1"/>
              <a:t>alımlarında</a:t>
            </a:r>
            <a:r>
              <a:rPr lang="en-US" sz="1800" dirty="0"/>
              <a:t> </a:t>
            </a:r>
            <a:r>
              <a:rPr lang="en-US" sz="1800" dirty="0" err="1"/>
              <a:t>ilgili</a:t>
            </a:r>
            <a:r>
              <a:rPr lang="en-US" sz="1800" dirty="0"/>
              <a:t> </a:t>
            </a:r>
            <a:r>
              <a:rPr lang="en-US" sz="1800" dirty="0" err="1"/>
              <a:t>idarelerin</a:t>
            </a:r>
            <a:r>
              <a:rPr lang="en-US" sz="1800" dirty="0"/>
              <a:t> tam </a:t>
            </a:r>
            <a:r>
              <a:rPr lang="en-US" sz="1800" dirty="0" err="1"/>
              <a:t>maliyet</a:t>
            </a:r>
            <a:r>
              <a:rPr lang="en-US" sz="1800" dirty="0"/>
              <a:t> </a:t>
            </a:r>
            <a:r>
              <a:rPr lang="en-US" sz="1800" dirty="0" err="1"/>
              <a:t>esaslı</a:t>
            </a:r>
            <a:r>
              <a:rPr lang="en-US" sz="1800" dirty="0"/>
              <a:t> </a:t>
            </a:r>
            <a:r>
              <a:rPr lang="en-US" sz="1800" dirty="0" err="1"/>
              <a:t>tarifelerine</a:t>
            </a:r>
            <a:r>
              <a:rPr lang="en-US" sz="1800" dirty="0"/>
              <a:t> </a:t>
            </a:r>
            <a:r>
              <a:rPr lang="en-US" sz="1800" dirty="0" err="1"/>
              <a:t>uyulur</a:t>
            </a:r>
            <a:r>
              <a:rPr lang="en-US" sz="1800" dirty="0"/>
              <a:t>.</a:t>
            </a:r>
          </a:p>
          <a:p>
            <a:pPr marL="0" indent="0" algn="just">
              <a:lnSpc>
                <a:spcPct val="120000"/>
              </a:lnSpc>
              <a:spcBef>
                <a:spcPts val="0"/>
              </a:spcBef>
              <a:buNone/>
            </a:pPr>
            <a:r>
              <a:rPr lang="en-US" sz="1800" b="1" dirty="0"/>
              <a:t>(4) </a:t>
            </a:r>
            <a:r>
              <a:rPr lang="en-US" sz="1800" dirty="0"/>
              <a:t>Sıfır </a:t>
            </a:r>
            <a:r>
              <a:rPr lang="en-US" sz="1800" dirty="0" err="1"/>
              <a:t>atık</a:t>
            </a:r>
            <a:r>
              <a:rPr lang="en-US" sz="1800" dirty="0"/>
              <a:t> </a:t>
            </a:r>
            <a:r>
              <a:rPr lang="en-US" sz="1800" dirty="0" err="1"/>
              <a:t>yönetim</a:t>
            </a:r>
            <a:r>
              <a:rPr lang="en-US" sz="1800" dirty="0"/>
              <a:t> </a:t>
            </a:r>
            <a:r>
              <a:rPr lang="en-US" sz="1800" dirty="0" err="1"/>
              <a:t>sistemi</a:t>
            </a:r>
            <a:r>
              <a:rPr lang="en-US" sz="1800" dirty="0"/>
              <a:t> </a:t>
            </a:r>
            <a:r>
              <a:rPr lang="en-US" sz="1800" dirty="0" err="1"/>
              <a:t>kapsamında</a:t>
            </a:r>
            <a:r>
              <a:rPr lang="en-US" sz="1800" dirty="0"/>
              <a:t> </a:t>
            </a:r>
            <a:r>
              <a:rPr lang="en-US" sz="1800" dirty="0" err="1"/>
              <a:t>biriktirilen</a:t>
            </a:r>
            <a:r>
              <a:rPr lang="en-US" sz="1800" dirty="0"/>
              <a:t> </a:t>
            </a:r>
            <a:r>
              <a:rPr lang="en-US" sz="1800" dirty="0" err="1"/>
              <a:t>atıklar</a:t>
            </a:r>
            <a:r>
              <a:rPr lang="en-US" sz="1800" dirty="0"/>
              <a:t>, </a:t>
            </a:r>
            <a:r>
              <a:rPr lang="en-US" sz="1800" dirty="0" err="1"/>
              <a:t>mahalli</a:t>
            </a:r>
            <a:r>
              <a:rPr lang="en-US" sz="1800" dirty="0"/>
              <a:t> </a:t>
            </a:r>
            <a:r>
              <a:rPr lang="en-US" sz="1800" dirty="0" err="1"/>
              <a:t>idarelerin</a:t>
            </a:r>
            <a:r>
              <a:rPr lang="en-US" sz="1800" dirty="0"/>
              <a:t> </a:t>
            </a:r>
            <a:r>
              <a:rPr lang="en-US" sz="1800" dirty="0" err="1"/>
              <a:t>sıfır</a:t>
            </a:r>
            <a:r>
              <a:rPr lang="en-US" sz="1800" dirty="0"/>
              <a:t> </a:t>
            </a:r>
            <a:r>
              <a:rPr lang="en-US" sz="1800" dirty="0" err="1"/>
              <a:t>atık</a:t>
            </a:r>
            <a:r>
              <a:rPr lang="en-US" sz="1800" dirty="0"/>
              <a:t> </a:t>
            </a:r>
            <a:r>
              <a:rPr lang="en-US" sz="1800" dirty="0" err="1"/>
              <a:t>belgesi</a:t>
            </a:r>
            <a:r>
              <a:rPr lang="en-US" sz="1800" dirty="0"/>
              <a:t> </a:t>
            </a:r>
            <a:r>
              <a:rPr lang="en-US" sz="1800" dirty="0" err="1"/>
              <a:t>bulunması</a:t>
            </a:r>
            <a:r>
              <a:rPr lang="en-US" sz="1800" dirty="0"/>
              <a:t> ve </a:t>
            </a:r>
            <a:r>
              <a:rPr lang="en-US" sz="1800" dirty="0" err="1"/>
              <a:t>atıkları</a:t>
            </a:r>
            <a:r>
              <a:rPr lang="en-US" sz="1800" dirty="0"/>
              <a:t> </a:t>
            </a:r>
            <a:r>
              <a:rPr lang="en-US" sz="1800" dirty="0" err="1"/>
              <a:t>ayrı</a:t>
            </a:r>
            <a:r>
              <a:rPr lang="en-US" sz="1800" dirty="0"/>
              <a:t> </a:t>
            </a:r>
            <a:r>
              <a:rPr lang="en-US" sz="1800" dirty="0" err="1"/>
              <a:t>toplaması</a:t>
            </a:r>
            <a:r>
              <a:rPr lang="en-US" sz="1800" dirty="0"/>
              <a:t> </a:t>
            </a:r>
            <a:r>
              <a:rPr lang="en-US" sz="1800" dirty="0" err="1"/>
              <a:t>halinde</a:t>
            </a:r>
            <a:r>
              <a:rPr lang="en-US" sz="1800" dirty="0"/>
              <a:t> </a:t>
            </a:r>
            <a:r>
              <a:rPr lang="en-US" sz="1800" dirty="0" err="1"/>
              <a:t>mahalli</a:t>
            </a:r>
            <a:r>
              <a:rPr lang="en-US" sz="1800" dirty="0"/>
              <a:t> </a:t>
            </a:r>
            <a:r>
              <a:rPr lang="en-US" sz="1800" dirty="0" err="1"/>
              <a:t>idare</a:t>
            </a:r>
            <a:r>
              <a:rPr lang="en-US" sz="1800" dirty="0"/>
              <a:t> </a:t>
            </a:r>
            <a:r>
              <a:rPr lang="en-US" sz="1800" dirty="0" err="1"/>
              <a:t>tarafından</a:t>
            </a:r>
            <a:r>
              <a:rPr lang="en-US" sz="1800" dirty="0"/>
              <a:t> </a:t>
            </a:r>
            <a:r>
              <a:rPr lang="en-US" sz="1800" dirty="0" err="1"/>
              <a:t>kurulan</a:t>
            </a:r>
            <a:r>
              <a:rPr lang="en-US" sz="1800" dirty="0"/>
              <a:t> </a:t>
            </a:r>
            <a:r>
              <a:rPr lang="en-US" sz="1800" dirty="0" err="1"/>
              <a:t>toplama</a:t>
            </a:r>
            <a:r>
              <a:rPr lang="en-US" sz="1800" dirty="0"/>
              <a:t> </a:t>
            </a:r>
            <a:r>
              <a:rPr lang="en-US" sz="1800" dirty="0" err="1"/>
              <a:t>sistemine</a:t>
            </a:r>
            <a:r>
              <a:rPr lang="en-US" sz="1800" dirty="0"/>
              <a:t>; </a:t>
            </a:r>
            <a:r>
              <a:rPr lang="en-US" sz="1800" dirty="0" err="1"/>
              <a:t>mahalli</a:t>
            </a:r>
            <a:r>
              <a:rPr lang="en-US" sz="1800" dirty="0"/>
              <a:t> </a:t>
            </a:r>
            <a:r>
              <a:rPr lang="en-US" sz="1800" dirty="0" err="1"/>
              <a:t>idarenin</a:t>
            </a:r>
            <a:r>
              <a:rPr lang="en-US" sz="1800" dirty="0"/>
              <a:t> </a:t>
            </a:r>
            <a:r>
              <a:rPr lang="en-US" sz="1800" dirty="0" err="1"/>
              <a:t>sıfır</a:t>
            </a:r>
            <a:r>
              <a:rPr lang="en-US" sz="1800" dirty="0"/>
              <a:t> </a:t>
            </a:r>
            <a:r>
              <a:rPr lang="en-US" sz="1800" dirty="0" err="1"/>
              <a:t>atık</a:t>
            </a:r>
            <a:r>
              <a:rPr lang="en-US" sz="1800" dirty="0"/>
              <a:t> </a:t>
            </a:r>
            <a:r>
              <a:rPr lang="en-US" sz="1800" dirty="0" err="1"/>
              <a:t>belgesi</a:t>
            </a:r>
            <a:r>
              <a:rPr lang="en-US" sz="1800" dirty="0"/>
              <a:t> </a:t>
            </a:r>
            <a:r>
              <a:rPr lang="en-US" sz="1800" dirty="0" err="1"/>
              <a:t>bulunmaması</a:t>
            </a:r>
            <a:r>
              <a:rPr lang="en-US" sz="1800" dirty="0"/>
              <a:t> </a:t>
            </a:r>
            <a:r>
              <a:rPr lang="en-US" sz="1800" dirty="0" err="1"/>
              <a:t>halinde</a:t>
            </a:r>
            <a:r>
              <a:rPr lang="en-US" sz="1800" dirty="0"/>
              <a:t> </a:t>
            </a:r>
            <a:r>
              <a:rPr lang="en-US" sz="1800" dirty="0" err="1"/>
              <a:t>sıfır</a:t>
            </a:r>
            <a:r>
              <a:rPr lang="en-US" sz="1800" dirty="0"/>
              <a:t> </a:t>
            </a:r>
            <a:r>
              <a:rPr lang="en-US" sz="1800" dirty="0" err="1"/>
              <a:t>atık</a:t>
            </a:r>
            <a:r>
              <a:rPr lang="en-US" sz="1800" dirty="0"/>
              <a:t> </a:t>
            </a:r>
            <a:r>
              <a:rPr lang="en-US" sz="1800" dirty="0" err="1"/>
              <a:t>yönetim</a:t>
            </a:r>
            <a:r>
              <a:rPr lang="en-US" sz="1800" dirty="0"/>
              <a:t> </a:t>
            </a:r>
            <a:r>
              <a:rPr lang="en-US" sz="1800" dirty="0" err="1"/>
              <a:t>sistemi</a:t>
            </a:r>
            <a:r>
              <a:rPr lang="en-US" sz="1800" dirty="0"/>
              <a:t> </a:t>
            </a:r>
            <a:r>
              <a:rPr lang="en-US" sz="1800" dirty="0" err="1"/>
              <a:t>kapsamında</a:t>
            </a:r>
            <a:r>
              <a:rPr lang="en-US" sz="1800" dirty="0"/>
              <a:t> </a:t>
            </a:r>
            <a:r>
              <a:rPr lang="en-US" sz="1800" dirty="0" err="1"/>
              <a:t>biriktirilen</a:t>
            </a:r>
            <a:r>
              <a:rPr lang="en-US" sz="1800" dirty="0"/>
              <a:t> </a:t>
            </a:r>
            <a:r>
              <a:rPr lang="en-US" sz="1800" dirty="0" err="1"/>
              <a:t>atıklar</a:t>
            </a:r>
            <a:r>
              <a:rPr lang="en-US" sz="1800" dirty="0"/>
              <a:t> </a:t>
            </a:r>
            <a:r>
              <a:rPr lang="en-US" sz="1800" dirty="0" err="1"/>
              <a:t>Bakanlık</a:t>
            </a:r>
            <a:r>
              <a:rPr lang="en-US" sz="1800" dirty="0"/>
              <a:t> ve/</a:t>
            </a:r>
            <a:r>
              <a:rPr lang="en-US" sz="1800" dirty="0" err="1"/>
              <a:t>veya</a:t>
            </a:r>
            <a:r>
              <a:rPr lang="en-US" sz="1800" dirty="0"/>
              <a:t> </a:t>
            </a:r>
            <a:r>
              <a:rPr lang="en-US" sz="1800" dirty="0" err="1"/>
              <a:t>il</a:t>
            </a:r>
            <a:r>
              <a:rPr lang="en-US" sz="1800" dirty="0"/>
              <a:t> </a:t>
            </a:r>
            <a:r>
              <a:rPr lang="en-US" sz="1800" dirty="0" err="1"/>
              <a:t>müdürlüğünden</a:t>
            </a:r>
            <a:r>
              <a:rPr lang="en-US" sz="1800" dirty="0"/>
              <a:t> </a:t>
            </a:r>
            <a:r>
              <a:rPr lang="en-US" sz="1800" dirty="0" err="1">
                <a:solidFill>
                  <a:srgbClr val="FF0000"/>
                </a:solidFill>
              </a:rPr>
              <a:t>gerekli</a:t>
            </a:r>
            <a:r>
              <a:rPr lang="en-US" sz="1800" dirty="0">
                <a:solidFill>
                  <a:srgbClr val="FF0000"/>
                </a:solidFill>
              </a:rPr>
              <a:t> </a:t>
            </a:r>
            <a:r>
              <a:rPr lang="en-US" sz="1800" dirty="0" err="1">
                <a:solidFill>
                  <a:srgbClr val="FF0000"/>
                </a:solidFill>
              </a:rPr>
              <a:t>izin</a:t>
            </a:r>
            <a:r>
              <a:rPr lang="en-US" sz="1800" dirty="0">
                <a:solidFill>
                  <a:srgbClr val="FF0000"/>
                </a:solidFill>
              </a:rPr>
              <a:t> ve/</a:t>
            </a:r>
            <a:r>
              <a:rPr lang="en-US" sz="1800" dirty="0" err="1">
                <a:solidFill>
                  <a:srgbClr val="FF0000"/>
                </a:solidFill>
              </a:rPr>
              <a:t>veya</a:t>
            </a:r>
            <a:r>
              <a:rPr lang="en-US" sz="1800" dirty="0">
                <a:solidFill>
                  <a:srgbClr val="FF0000"/>
                </a:solidFill>
              </a:rPr>
              <a:t> </a:t>
            </a:r>
            <a:r>
              <a:rPr lang="en-US" sz="1800" dirty="0" err="1">
                <a:solidFill>
                  <a:srgbClr val="FF0000"/>
                </a:solidFill>
              </a:rPr>
              <a:t>çevre</a:t>
            </a:r>
            <a:r>
              <a:rPr lang="en-US" sz="1800" dirty="0">
                <a:solidFill>
                  <a:srgbClr val="FF0000"/>
                </a:solidFill>
              </a:rPr>
              <a:t> </a:t>
            </a:r>
            <a:r>
              <a:rPr lang="en-US" sz="1800" dirty="0" err="1">
                <a:solidFill>
                  <a:srgbClr val="FF0000"/>
                </a:solidFill>
              </a:rPr>
              <a:t>lisansı</a:t>
            </a:r>
            <a:r>
              <a:rPr lang="en-US" sz="1800" dirty="0">
                <a:solidFill>
                  <a:srgbClr val="FF0000"/>
                </a:solidFill>
              </a:rPr>
              <a:t> </a:t>
            </a:r>
            <a:r>
              <a:rPr lang="en-US" sz="1800" dirty="0" err="1">
                <a:solidFill>
                  <a:srgbClr val="FF0000"/>
                </a:solidFill>
              </a:rPr>
              <a:t>almış</a:t>
            </a:r>
            <a:r>
              <a:rPr lang="en-US" sz="1800" dirty="0">
                <a:solidFill>
                  <a:srgbClr val="FF0000"/>
                </a:solidFill>
              </a:rPr>
              <a:t> </a:t>
            </a:r>
            <a:r>
              <a:rPr lang="en-US" sz="1800" dirty="0" err="1">
                <a:solidFill>
                  <a:srgbClr val="FF0000"/>
                </a:solidFill>
              </a:rPr>
              <a:t>atık</a:t>
            </a:r>
            <a:r>
              <a:rPr lang="en-US" sz="1800" dirty="0">
                <a:solidFill>
                  <a:srgbClr val="FF0000"/>
                </a:solidFill>
              </a:rPr>
              <a:t> </a:t>
            </a:r>
            <a:r>
              <a:rPr lang="en-US" sz="1800" dirty="0" err="1">
                <a:solidFill>
                  <a:srgbClr val="FF0000"/>
                </a:solidFill>
              </a:rPr>
              <a:t>işleme</a:t>
            </a:r>
            <a:r>
              <a:rPr lang="en-US" sz="1800" dirty="0">
                <a:solidFill>
                  <a:srgbClr val="FF0000"/>
                </a:solidFill>
              </a:rPr>
              <a:t> </a:t>
            </a:r>
            <a:r>
              <a:rPr lang="en-US" sz="1800" dirty="0" err="1">
                <a:solidFill>
                  <a:srgbClr val="FF0000"/>
                </a:solidFill>
              </a:rPr>
              <a:t>tesislerine</a:t>
            </a:r>
            <a:r>
              <a:rPr lang="en-US" sz="1800" dirty="0">
                <a:solidFill>
                  <a:srgbClr val="FF0000"/>
                </a:solidFill>
              </a:rPr>
              <a:t> </a:t>
            </a:r>
            <a:r>
              <a:rPr lang="en-US" sz="1800" dirty="0" err="1">
                <a:solidFill>
                  <a:srgbClr val="FF0000"/>
                </a:solidFill>
              </a:rPr>
              <a:t>verilebilir</a:t>
            </a:r>
            <a:r>
              <a:rPr lang="en-US" sz="1800" dirty="0">
                <a:solidFill>
                  <a:srgbClr val="FF0000"/>
                </a:solidFill>
              </a:rPr>
              <a:t>.</a:t>
            </a:r>
          </a:p>
          <a:p>
            <a:pPr marL="0" indent="0" algn="just">
              <a:lnSpc>
                <a:spcPct val="120000"/>
              </a:lnSpc>
              <a:spcBef>
                <a:spcPts val="0"/>
              </a:spcBef>
              <a:buNone/>
            </a:pPr>
            <a:r>
              <a:rPr lang="en-US" sz="1800" b="1" dirty="0"/>
              <a:t>(5) </a:t>
            </a:r>
            <a:r>
              <a:rPr lang="en-US" sz="1800" dirty="0" err="1">
                <a:solidFill>
                  <a:srgbClr val="FF0000"/>
                </a:solidFill>
              </a:rPr>
              <a:t>Platin</a:t>
            </a:r>
            <a:r>
              <a:rPr lang="en-US" sz="1800" dirty="0">
                <a:solidFill>
                  <a:srgbClr val="FF0000"/>
                </a:solidFill>
              </a:rPr>
              <a:t> </a:t>
            </a:r>
            <a:r>
              <a:rPr lang="en-US" sz="1800" dirty="0" err="1">
                <a:solidFill>
                  <a:srgbClr val="FF0000"/>
                </a:solidFill>
              </a:rPr>
              <a:t>sıfır</a:t>
            </a:r>
            <a:r>
              <a:rPr lang="en-US" sz="1800" dirty="0">
                <a:solidFill>
                  <a:srgbClr val="FF0000"/>
                </a:solidFill>
              </a:rPr>
              <a:t> </a:t>
            </a:r>
            <a:r>
              <a:rPr lang="en-US" sz="1800" dirty="0" err="1">
                <a:solidFill>
                  <a:srgbClr val="FF0000"/>
                </a:solidFill>
              </a:rPr>
              <a:t>atık</a:t>
            </a:r>
            <a:r>
              <a:rPr lang="en-US" sz="1800" dirty="0">
                <a:solidFill>
                  <a:srgbClr val="FF0000"/>
                </a:solidFill>
              </a:rPr>
              <a:t> </a:t>
            </a:r>
            <a:r>
              <a:rPr lang="en-US" sz="1800" dirty="0" err="1">
                <a:solidFill>
                  <a:srgbClr val="FF0000"/>
                </a:solidFill>
              </a:rPr>
              <a:t>belgesine</a:t>
            </a:r>
            <a:r>
              <a:rPr lang="en-US" sz="1800" dirty="0">
                <a:solidFill>
                  <a:srgbClr val="FF0000"/>
                </a:solidFill>
              </a:rPr>
              <a:t> </a:t>
            </a:r>
            <a:r>
              <a:rPr lang="en-US" sz="1800" dirty="0" err="1">
                <a:solidFill>
                  <a:srgbClr val="FF0000"/>
                </a:solidFill>
              </a:rPr>
              <a:t>sahip</a:t>
            </a:r>
            <a:r>
              <a:rPr lang="en-US" sz="1800" dirty="0">
                <a:solidFill>
                  <a:srgbClr val="FF0000"/>
                </a:solidFill>
              </a:rPr>
              <a:t> </a:t>
            </a:r>
            <a:r>
              <a:rPr lang="en-US" sz="1800" dirty="0" err="1">
                <a:solidFill>
                  <a:srgbClr val="FF0000"/>
                </a:solidFill>
              </a:rPr>
              <a:t>yerler</a:t>
            </a:r>
            <a:r>
              <a:rPr lang="en-US" sz="1800" dirty="0">
                <a:solidFill>
                  <a:srgbClr val="FF0000"/>
                </a:solidFill>
              </a:rPr>
              <a:t>, </a:t>
            </a:r>
            <a:r>
              <a:rPr lang="en-US" sz="1800" dirty="0" err="1"/>
              <a:t>sıfır</a:t>
            </a:r>
            <a:r>
              <a:rPr lang="en-US" sz="1800" dirty="0"/>
              <a:t> </a:t>
            </a:r>
            <a:r>
              <a:rPr lang="en-US" sz="1800" dirty="0" err="1"/>
              <a:t>atık</a:t>
            </a:r>
            <a:r>
              <a:rPr lang="en-US" sz="1800" dirty="0"/>
              <a:t> </a:t>
            </a:r>
            <a:r>
              <a:rPr lang="en-US" sz="1800" dirty="0" err="1"/>
              <a:t>yönetim</a:t>
            </a:r>
            <a:r>
              <a:rPr lang="en-US" sz="1800" dirty="0"/>
              <a:t> </a:t>
            </a:r>
            <a:r>
              <a:rPr lang="en-US" sz="1800" dirty="0" err="1"/>
              <a:t>sistemi</a:t>
            </a:r>
            <a:r>
              <a:rPr lang="en-US" sz="1800" dirty="0"/>
              <a:t> </a:t>
            </a:r>
            <a:r>
              <a:rPr lang="en-US" sz="1800" dirty="0" err="1"/>
              <a:t>kapsamında</a:t>
            </a:r>
            <a:r>
              <a:rPr lang="en-US" sz="1800" dirty="0"/>
              <a:t> </a:t>
            </a:r>
            <a:r>
              <a:rPr lang="en-US" sz="1800" dirty="0" err="1"/>
              <a:t>gerçekleştirdikleri</a:t>
            </a:r>
            <a:r>
              <a:rPr lang="en-US" sz="1800" dirty="0"/>
              <a:t> </a:t>
            </a:r>
            <a:r>
              <a:rPr lang="en-US" sz="1800" dirty="0" err="1"/>
              <a:t>faaliyetleri</a:t>
            </a:r>
            <a:r>
              <a:rPr lang="en-US" sz="1800" dirty="0"/>
              <a:t>, </a:t>
            </a:r>
            <a:r>
              <a:rPr lang="en-US" sz="1800" dirty="0" err="1"/>
              <a:t>uygulamaları</a:t>
            </a:r>
            <a:r>
              <a:rPr lang="en-US" sz="1800" dirty="0"/>
              <a:t>, </a:t>
            </a:r>
            <a:r>
              <a:rPr lang="en-US" sz="1800" dirty="0" err="1"/>
              <a:t>sistem</a:t>
            </a:r>
            <a:r>
              <a:rPr lang="en-US" sz="1800" dirty="0"/>
              <a:t> </a:t>
            </a:r>
            <a:r>
              <a:rPr lang="en-US" sz="1800" dirty="0" err="1"/>
              <a:t>ile</a:t>
            </a:r>
            <a:r>
              <a:rPr lang="en-US" sz="1800" dirty="0"/>
              <a:t> </a:t>
            </a:r>
            <a:r>
              <a:rPr lang="en-US" sz="1800" dirty="0" err="1"/>
              <a:t>getirilen</a:t>
            </a:r>
            <a:r>
              <a:rPr lang="en-US" sz="1800" dirty="0"/>
              <a:t> </a:t>
            </a:r>
            <a:r>
              <a:rPr lang="en-US" sz="1800" dirty="0" err="1"/>
              <a:t>yenilikleri</a:t>
            </a:r>
            <a:r>
              <a:rPr lang="en-US" sz="1800" dirty="0"/>
              <a:t>, </a:t>
            </a:r>
            <a:r>
              <a:rPr lang="en-US" sz="1800" dirty="0" err="1"/>
              <a:t>sağlamış</a:t>
            </a:r>
            <a:r>
              <a:rPr lang="en-US" sz="1800" dirty="0"/>
              <a:t> </a:t>
            </a:r>
            <a:r>
              <a:rPr lang="en-US" sz="1800" dirty="0" err="1"/>
              <a:t>oldukları</a:t>
            </a:r>
            <a:r>
              <a:rPr lang="en-US" sz="1800" dirty="0"/>
              <a:t> </a:t>
            </a:r>
            <a:r>
              <a:rPr lang="en-US" sz="1800" dirty="0" err="1"/>
              <a:t>kazançları</a:t>
            </a:r>
            <a:r>
              <a:rPr lang="en-US" sz="1800" dirty="0"/>
              <a:t> ve </a:t>
            </a:r>
            <a:r>
              <a:rPr lang="en-US" sz="1800" dirty="0" err="1"/>
              <a:t>ileriye</a:t>
            </a:r>
            <a:r>
              <a:rPr lang="en-US" sz="1800" dirty="0"/>
              <a:t> </a:t>
            </a:r>
            <a:r>
              <a:rPr lang="en-US" sz="1800" dirty="0" err="1"/>
              <a:t>yönelik</a:t>
            </a:r>
            <a:r>
              <a:rPr lang="en-US" sz="1800" dirty="0"/>
              <a:t> </a:t>
            </a:r>
            <a:r>
              <a:rPr lang="en-US" sz="1800" dirty="0" err="1"/>
              <a:t>hedefleri</a:t>
            </a:r>
            <a:r>
              <a:rPr lang="en-US" sz="1800" dirty="0"/>
              <a:t> de </a:t>
            </a:r>
            <a:r>
              <a:rPr lang="en-US" sz="1800" dirty="0" err="1"/>
              <a:t>içeren</a:t>
            </a:r>
            <a:r>
              <a:rPr lang="en-US" sz="1800" dirty="0"/>
              <a:t> </a:t>
            </a:r>
            <a:r>
              <a:rPr lang="en-US" sz="1800" dirty="0" err="1"/>
              <a:t>sıfır</a:t>
            </a:r>
            <a:r>
              <a:rPr lang="en-US" sz="1800" dirty="0"/>
              <a:t> </a:t>
            </a:r>
            <a:r>
              <a:rPr lang="en-US" sz="1800" dirty="0" err="1"/>
              <a:t>atık</a:t>
            </a:r>
            <a:r>
              <a:rPr lang="en-US" sz="1800" dirty="0"/>
              <a:t> </a:t>
            </a:r>
            <a:r>
              <a:rPr lang="en-US" sz="1800" dirty="0" err="1"/>
              <a:t>yönetim</a:t>
            </a:r>
            <a:r>
              <a:rPr lang="en-US" sz="1800" dirty="0"/>
              <a:t> </a:t>
            </a:r>
            <a:r>
              <a:rPr lang="en-US" sz="1800" dirty="0" err="1"/>
              <a:t>sistemi</a:t>
            </a:r>
            <a:r>
              <a:rPr lang="en-US" sz="1800" dirty="0"/>
              <a:t> </a:t>
            </a:r>
            <a:r>
              <a:rPr lang="en-US" sz="1800" dirty="0" err="1"/>
              <a:t>sürdürülebilirlik</a:t>
            </a:r>
            <a:r>
              <a:rPr lang="en-US" sz="1800" dirty="0"/>
              <a:t> </a:t>
            </a:r>
            <a:r>
              <a:rPr lang="en-US" sz="1800" dirty="0" err="1"/>
              <a:t>raporlarını</a:t>
            </a:r>
            <a:r>
              <a:rPr lang="en-US" sz="1800" dirty="0"/>
              <a:t>, </a:t>
            </a:r>
            <a:r>
              <a:rPr lang="en-US" sz="1800" dirty="0" err="1"/>
              <a:t>platin</a:t>
            </a:r>
            <a:r>
              <a:rPr lang="en-US" sz="1800" dirty="0"/>
              <a:t> </a:t>
            </a:r>
            <a:r>
              <a:rPr lang="en-US" sz="1800" dirty="0" err="1"/>
              <a:t>belgenin</a:t>
            </a:r>
            <a:r>
              <a:rPr lang="en-US" sz="1800" dirty="0"/>
              <a:t> </a:t>
            </a:r>
            <a:r>
              <a:rPr lang="en-US" sz="1800" dirty="0" err="1"/>
              <a:t>alınmasını</a:t>
            </a:r>
            <a:r>
              <a:rPr lang="en-US" sz="1800" dirty="0"/>
              <a:t> </a:t>
            </a:r>
            <a:r>
              <a:rPr lang="en-US" sz="1800" dirty="0" err="1"/>
              <a:t>takip</a:t>
            </a:r>
            <a:r>
              <a:rPr lang="en-US" sz="1800" dirty="0"/>
              <a:t> </a:t>
            </a:r>
            <a:r>
              <a:rPr lang="en-US" sz="1800" dirty="0" err="1"/>
              <a:t>eden</a:t>
            </a:r>
            <a:r>
              <a:rPr lang="en-US" sz="1800" dirty="0"/>
              <a:t> </a:t>
            </a:r>
            <a:r>
              <a:rPr lang="en-US" sz="1800" dirty="0" err="1"/>
              <a:t>ikinci</a:t>
            </a:r>
            <a:r>
              <a:rPr lang="en-US" sz="1800" dirty="0"/>
              <a:t> </a:t>
            </a:r>
            <a:r>
              <a:rPr lang="en-US" sz="1800" dirty="0" err="1"/>
              <a:t>yılın</a:t>
            </a:r>
            <a:r>
              <a:rPr lang="en-US" sz="1800" dirty="0"/>
              <a:t> </a:t>
            </a:r>
            <a:r>
              <a:rPr lang="en-US" sz="1800" dirty="0" err="1"/>
              <a:t>sonuna</a:t>
            </a:r>
            <a:r>
              <a:rPr lang="en-US" sz="1800" dirty="0"/>
              <a:t> </a:t>
            </a:r>
            <a:r>
              <a:rPr lang="en-US" sz="1800" dirty="0" err="1"/>
              <a:t>kadar</a:t>
            </a:r>
            <a:r>
              <a:rPr lang="en-US" sz="1800" dirty="0"/>
              <a:t> </a:t>
            </a:r>
            <a:r>
              <a:rPr lang="en-US" sz="1800" dirty="0" err="1"/>
              <a:t>sıfır</a:t>
            </a:r>
            <a:r>
              <a:rPr lang="en-US" sz="1800" dirty="0"/>
              <a:t> </a:t>
            </a:r>
            <a:r>
              <a:rPr lang="en-US" sz="1800" dirty="0" err="1"/>
              <a:t>atık</a:t>
            </a:r>
            <a:r>
              <a:rPr lang="en-US" sz="1800" dirty="0"/>
              <a:t> </a:t>
            </a:r>
            <a:r>
              <a:rPr lang="en-US" sz="1800" dirty="0" err="1"/>
              <a:t>belgesini</a:t>
            </a:r>
            <a:r>
              <a:rPr lang="en-US" sz="1800" dirty="0"/>
              <a:t> </a:t>
            </a:r>
            <a:r>
              <a:rPr lang="en-US" sz="1800" dirty="0" err="1"/>
              <a:t>veren</a:t>
            </a:r>
            <a:r>
              <a:rPr lang="en-US" sz="1800" dirty="0"/>
              <a:t> </a:t>
            </a:r>
            <a:r>
              <a:rPr lang="en-US" sz="1800" dirty="0" err="1"/>
              <a:t>yetkili</a:t>
            </a:r>
            <a:r>
              <a:rPr lang="en-US" sz="1800" dirty="0"/>
              <a:t> </a:t>
            </a:r>
            <a:r>
              <a:rPr lang="en-US" sz="1800" dirty="0" err="1"/>
              <a:t>idareye</a:t>
            </a:r>
            <a:r>
              <a:rPr lang="en-US" sz="1800" dirty="0"/>
              <a:t> </a:t>
            </a:r>
            <a:r>
              <a:rPr lang="en-US" sz="1800" dirty="0" err="1"/>
              <a:t>sunar</a:t>
            </a:r>
            <a:r>
              <a:rPr lang="en-US" sz="1800" dirty="0"/>
              <a:t>. Bu </a:t>
            </a:r>
            <a:r>
              <a:rPr lang="en-US" sz="1800" dirty="0" err="1"/>
              <a:t>raporlar</a:t>
            </a:r>
            <a:r>
              <a:rPr lang="en-US" sz="1800" dirty="0"/>
              <a:t> </a:t>
            </a:r>
            <a:r>
              <a:rPr lang="en-US" sz="1800" dirty="0" err="1"/>
              <a:t>gelişmeler</a:t>
            </a:r>
            <a:r>
              <a:rPr lang="en-US" sz="1800" dirty="0"/>
              <a:t> </a:t>
            </a:r>
            <a:r>
              <a:rPr lang="en-US" sz="1800" dirty="0" err="1"/>
              <a:t>doğrultusunda</a:t>
            </a:r>
            <a:r>
              <a:rPr lang="en-US" sz="1800" dirty="0"/>
              <a:t> </a:t>
            </a:r>
            <a:r>
              <a:rPr lang="en-US" sz="1800" dirty="0" err="1"/>
              <a:t>iki</a:t>
            </a:r>
            <a:r>
              <a:rPr lang="en-US" sz="1800" dirty="0"/>
              <a:t> </a:t>
            </a:r>
            <a:r>
              <a:rPr lang="en-US" sz="1800" dirty="0" err="1"/>
              <a:t>yılda</a:t>
            </a:r>
            <a:r>
              <a:rPr lang="en-US" sz="1800" dirty="0"/>
              <a:t> </a:t>
            </a:r>
            <a:r>
              <a:rPr lang="en-US" sz="1800" dirty="0" err="1"/>
              <a:t>bir</a:t>
            </a:r>
            <a:r>
              <a:rPr lang="en-US" sz="1800" dirty="0"/>
              <a:t> </a:t>
            </a:r>
            <a:r>
              <a:rPr lang="en-US" sz="1800" dirty="0" err="1"/>
              <a:t>güncellenir</a:t>
            </a:r>
            <a:r>
              <a:rPr lang="en-US" sz="1800" dirty="0"/>
              <a:t>.</a:t>
            </a:r>
          </a:p>
          <a:p>
            <a:pPr marL="0" indent="0">
              <a:lnSpc>
                <a:spcPct val="120000"/>
              </a:lnSpc>
              <a:spcBef>
                <a:spcPts val="0"/>
              </a:spcBef>
              <a:buNone/>
            </a:pPr>
            <a:endParaRPr lang="en-US" dirty="0"/>
          </a:p>
        </p:txBody>
      </p:sp>
    </p:spTree>
    <p:extLst>
      <p:ext uri="{BB962C8B-B14F-4D97-AF65-F5344CB8AC3E}">
        <p14:creationId xmlns:p14="http://schemas.microsoft.com/office/powerpoint/2010/main" val="300390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6202" y="886675"/>
            <a:ext cx="9479279" cy="435337"/>
          </a:xfrm>
        </p:spPr>
        <p:txBody>
          <a:bodyPr>
            <a:noAutofit/>
          </a:bodyPr>
          <a:lstStyle/>
          <a:p>
            <a:r>
              <a:rPr lang="tr-TR" sz="2400" b="1" dirty="0" smtClean="0">
                <a:latin typeface="+mn-lt"/>
              </a:rPr>
              <a:t>Organize Sanayi Bölgeleri ve Havalimanlarının</a:t>
            </a:r>
            <a:r>
              <a:rPr lang="en-US" sz="2400" b="1" dirty="0" smtClean="0">
                <a:latin typeface="+mn-lt"/>
              </a:rPr>
              <a:t> </a:t>
            </a:r>
            <a:r>
              <a:rPr lang="en-US" sz="2400" b="1" dirty="0" err="1" smtClean="0">
                <a:latin typeface="+mn-lt"/>
              </a:rPr>
              <a:t>Yükümlülükleri</a:t>
            </a:r>
            <a:r>
              <a:rPr lang="tr-TR" sz="2400" b="1" dirty="0" smtClean="0">
                <a:latin typeface="+mn-lt"/>
              </a:rPr>
              <a:t> (Madde 11)</a:t>
            </a:r>
            <a:endParaRPr lang="en-US" sz="2400" b="1" dirty="0">
              <a:latin typeface="+mn-lt"/>
            </a:endParaRPr>
          </a:p>
        </p:txBody>
      </p:sp>
      <p:sp>
        <p:nvSpPr>
          <p:cNvPr id="3" name="İçerik Yer Tutucusu 2"/>
          <p:cNvSpPr>
            <a:spLocks noGrp="1"/>
          </p:cNvSpPr>
          <p:nvPr>
            <p:ph idx="1"/>
          </p:nvPr>
        </p:nvSpPr>
        <p:spPr>
          <a:xfrm>
            <a:off x="2483844" y="2036619"/>
            <a:ext cx="6757692" cy="3705813"/>
          </a:xfrm>
        </p:spPr>
        <p:txBody>
          <a:bodyPr>
            <a:normAutofit fontScale="92500" lnSpcReduction="20000"/>
          </a:bodyPr>
          <a:lstStyle/>
          <a:p>
            <a:pPr marL="0" indent="0" algn="just">
              <a:buNone/>
            </a:pPr>
            <a:r>
              <a:rPr lang="tr-TR" sz="2200" dirty="0" smtClean="0"/>
              <a:t>(</a:t>
            </a:r>
            <a:r>
              <a:rPr lang="tr-TR" sz="2200" dirty="0"/>
              <a:t>1) Organize sanayi bölgesi yönetimleri ve havalimanı/terminal işletmecileri 10 uncu maddede verilen yükümlülüklere ilave olarak;</a:t>
            </a:r>
            <a:endParaRPr lang="en-US" sz="2200" dirty="0"/>
          </a:p>
          <a:p>
            <a:pPr marL="0" indent="0" algn="just">
              <a:buNone/>
            </a:pPr>
            <a:r>
              <a:rPr lang="tr-TR" sz="2200" dirty="0"/>
              <a:t>a) Sınırları içerisinde sıfır atık yönetim sisteminin planlanması, kurulması, uygulanması ve izlenmesine yönelik gerekli koordinasyon ve işbirliğini sağlamakla,</a:t>
            </a:r>
            <a:endParaRPr lang="en-US" sz="2200" dirty="0"/>
          </a:p>
          <a:p>
            <a:pPr marL="0" indent="0" algn="just">
              <a:buNone/>
            </a:pPr>
            <a:r>
              <a:rPr lang="tr-TR" sz="2200" dirty="0"/>
              <a:t>b) Sıfır atık yönetim sistemine geçiş süreci de dahil olmak üzere, mevcut atık yönetim hizmetlerinin sıfır atık yönetim sistemine entegre edilmesine yönelik planlama yapmakla, sınırları içerisindeki tüm kurum, kuruluş ve işletmelerin bu plana uymasını </a:t>
            </a:r>
            <a:r>
              <a:rPr lang="tr-TR" sz="2200" dirty="0" smtClean="0"/>
              <a:t>sağlamakla yükümlüdür</a:t>
            </a:r>
            <a:r>
              <a:rPr lang="tr-TR" sz="2200" dirty="0"/>
              <a:t>.</a:t>
            </a:r>
            <a:endParaRPr lang="en-US" sz="2200" dirty="0"/>
          </a:p>
          <a:p>
            <a:pPr marL="0" indent="0" algn="just">
              <a:buNone/>
            </a:pPr>
            <a:r>
              <a:rPr lang="tr-TR" sz="2200" dirty="0"/>
              <a:t>(2) Organize sanayi bölgeleri ve havalimanları tarafından sorumluluk alanlarına göre atık toplama ve taşıma sistemleri oluşturulurken Bakanlıkça hazırlanan kılavuzlar esas alınır.</a:t>
            </a:r>
            <a:endParaRPr lang="en-US" sz="2200" dirty="0"/>
          </a:p>
          <a:p>
            <a:pPr marL="0" indent="0" algn="just">
              <a:lnSpc>
                <a:spcPct val="120000"/>
              </a:lnSpc>
              <a:spcBef>
                <a:spcPts val="0"/>
              </a:spcBef>
              <a:buNone/>
            </a:pPr>
            <a:endParaRPr lang="en-US" dirty="0"/>
          </a:p>
        </p:txBody>
      </p:sp>
    </p:spTree>
    <p:extLst>
      <p:ext uri="{BB962C8B-B14F-4D97-AF65-F5344CB8AC3E}">
        <p14:creationId xmlns:p14="http://schemas.microsoft.com/office/powerpoint/2010/main" val="415321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29646" y="422944"/>
            <a:ext cx="8186695" cy="649835"/>
          </a:xfrm>
        </p:spPr>
        <p:txBody>
          <a:bodyPr>
            <a:noAutofit/>
          </a:bodyPr>
          <a:lstStyle/>
          <a:p>
            <a:r>
              <a:rPr lang="tr-TR" sz="2400" b="1" dirty="0" smtClean="0">
                <a:latin typeface="+mn-lt"/>
              </a:rPr>
              <a:t>Sıfır Atık Yönetim Sistemini Kurma Yükümlülüğü  (Madde 12)</a:t>
            </a:r>
            <a:endParaRPr lang="en-US" sz="2400" b="1" dirty="0">
              <a:latin typeface="+mn-lt"/>
            </a:endParaRPr>
          </a:p>
        </p:txBody>
      </p:sp>
      <p:sp>
        <p:nvSpPr>
          <p:cNvPr id="3" name="İçerik Yer Tutucusu 2"/>
          <p:cNvSpPr>
            <a:spLocks noGrp="1"/>
          </p:cNvSpPr>
          <p:nvPr>
            <p:ph idx="1"/>
          </p:nvPr>
        </p:nvSpPr>
        <p:spPr>
          <a:xfrm>
            <a:off x="1855079" y="1072779"/>
            <a:ext cx="8361262" cy="5020236"/>
          </a:xfrm>
        </p:spPr>
        <p:txBody>
          <a:bodyPr>
            <a:normAutofit fontScale="92500" lnSpcReduction="20000"/>
          </a:bodyPr>
          <a:lstStyle/>
          <a:p>
            <a:pPr marL="0" indent="0" algn="just">
              <a:lnSpc>
                <a:spcPct val="110000"/>
              </a:lnSpc>
              <a:spcBef>
                <a:spcPts val="0"/>
              </a:spcBef>
              <a:spcAft>
                <a:spcPts val="600"/>
              </a:spcAft>
              <a:buNone/>
            </a:pPr>
            <a:r>
              <a:rPr lang="en-US" sz="1900" dirty="0"/>
              <a:t>(1) </a:t>
            </a:r>
            <a:r>
              <a:rPr lang="en-US" sz="1900" dirty="0">
                <a:solidFill>
                  <a:srgbClr val="FF0000"/>
                </a:solidFill>
              </a:rPr>
              <a:t>EK-1 </a:t>
            </a:r>
            <a:r>
              <a:rPr lang="en-US" sz="1900" dirty="0" err="1">
                <a:solidFill>
                  <a:srgbClr val="FF0000"/>
                </a:solidFill>
              </a:rPr>
              <a:t>listede</a:t>
            </a:r>
            <a:r>
              <a:rPr lang="en-US" sz="1900" dirty="0">
                <a:solidFill>
                  <a:srgbClr val="FF0000"/>
                </a:solidFill>
              </a:rPr>
              <a:t> </a:t>
            </a:r>
            <a:r>
              <a:rPr lang="en-US" sz="1900" dirty="0" err="1"/>
              <a:t>yer</a:t>
            </a:r>
            <a:r>
              <a:rPr lang="en-US" sz="1900" dirty="0"/>
              <a:t> </a:t>
            </a:r>
            <a:r>
              <a:rPr lang="en-US" sz="1900" dirty="0" err="1"/>
              <a:t>alan</a:t>
            </a:r>
            <a:r>
              <a:rPr lang="en-US" sz="1900" dirty="0"/>
              <a:t> </a:t>
            </a:r>
            <a:r>
              <a:rPr lang="en-US" sz="1900" dirty="0" err="1"/>
              <a:t>bina</a:t>
            </a:r>
            <a:r>
              <a:rPr lang="en-US" sz="1900" dirty="0"/>
              <a:t> ve </a:t>
            </a:r>
            <a:r>
              <a:rPr lang="en-US" sz="1900" dirty="0" err="1"/>
              <a:t>yerleşkelerin</a:t>
            </a:r>
            <a:r>
              <a:rPr lang="en-US" sz="1900" dirty="0"/>
              <a:t> </a:t>
            </a:r>
            <a:r>
              <a:rPr lang="en-US" sz="1900" dirty="0" err="1"/>
              <a:t>uygulama</a:t>
            </a:r>
            <a:r>
              <a:rPr lang="en-US" sz="1900" dirty="0"/>
              <a:t> </a:t>
            </a:r>
            <a:r>
              <a:rPr lang="en-US" sz="1900" dirty="0" err="1"/>
              <a:t>takvimi</a:t>
            </a:r>
            <a:r>
              <a:rPr lang="en-US" sz="1900" dirty="0"/>
              <a:t> </a:t>
            </a:r>
            <a:r>
              <a:rPr lang="en-US" sz="1900" dirty="0" err="1"/>
              <a:t>doğrultusunda</a:t>
            </a:r>
            <a:r>
              <a:rPr lang="en-US" sz="1900" dirty="0"/>
              <a:t>, </a:t>
            </a:r>
            <a:r>
              <a:rPr lang="en-US" sz="1900" dirty="0" err="1"/>
              <a:t>sıfır</a:t>
            </a:r>
            <a:r>
              <a:rPr lang="en-US" sz="1900" dirty="0"/>
              <a:t> </a:t>
            </a:r>
            <a:r>
              <a:rPr lang="en-US" sz="1900" dirty="0" err="1"/>
              <a:t>atık</a:t>
            </a:r>
            <a:r>
              <a:rPr lang="en-US" sz="1900" dirty="0"/>
              <a:t> </a:t>
            </a:r>
            <a:r>
              <a:rPr lang="en-US" sz="1900" dirty="0" err="1"/>
              <a:t>yönetim</a:t>
            </a:r>
            <a:r>
              <a:rPr lang="en-US" sz="1900" dirty="0"/>
              <a:t> </a:t>
            </a:r>
            <a:r>
              <a:rPr lang="en-US" sz="1900" dirty="0" err="1"/>
              <a:t>sistemini</a:t>
            </a:r>
            <a:r>
              <a:rPr lang="en-US" sz="1900" dirty="0"/>
              <a:t> </a:t>
            </a:r>
            <a:r>
              <a:rPr lang="en-US" sz="1900" dirty="0" err="1"/>
              <a:t>kurarak</a:t>
            </a:r>
            <a:r>
              <a:rPr lang="en-US" sz="1900" dirty="0"/>
              <a:t> </a:t>
            </a:r>
            <a:r>
              <a:rPr lang="en-US" sz="1900" dirty="0" err="1"/>
              <a:t>uygulamaya</a:t>
            </a:r>
            <a:r>
              <a:rPr lang="en-US" sz="1900" dirty="0"/>
              <a:t> </a:t>
            </a:r>
            <a:r>
              <a:rPr lang="en-US" sz="1900" dirty="0" err="1"/>
              <a:t>geçmeleri</a:t>
            </a:r>
            <a:r>
              <a:rPr lang="en-US" sz="1900" dirty="0"/>
              <a:t> </a:t>
            </a:r>
            <a:r>
              <a:rPr lang="en-US" sz="1900" dirty="0" err="1"/>
              <a:t>zorunludur</a:t>
            </a:r>
            <a:r>
              <a:rPr lang="en-US" sz="1900" dirty="0"/>
              <a:t>. </a:t>
            </a:r>
            <a:r>
              <a:rPr lang="en-US" sz="1900" dirty="0" err="1"/>
              <a:t>Belirtilen</a:t>
            </a:r>
            <a:r>
              <a:rPr lang="en-US" sz="1900" dirty="0"/>
              <a:t> </a:t>
            </a:r>
            <a:r>
              <a:rPr lang="en-US" sz="1900" dirty="0" err="1"/>
              <a:t>tarihten</a:t>
            </a:r>
            <a:r>
              <a:rPr lang="en-US" sz="1900" dirty="0"/>
              <a:t> </a:t>
            </a:r>
            <a:r>
              <a:rPr lang="en-US" sz="1900" dirty="0" err="1"/>
              <a:t>sonra</a:t>
            </a:r>
            <a:r>
              <a:rPr lang="en-US" sz="1900" dirty="0"/>
              <a:t> </a:t>
            </a:r>
            <a:r>
              <a:rPr lang="en-US" sz="1900" dirty="0" err="1"/>
              <a:t>faaliyete</a:t>
            </a:r>
            <a:r>
              <a:rPr lang="en-US" sz="1900" dirty="0"/>
              <a:t> </a:t>
            </a:r>
            <a:r>
              <a:rPr lang="en-US" sz="1900" dirty="0" err="1"/>
              <a:t>geçen</a:t>
            </a:r>
            <a:r>
              <a:rPr lang="en-US" sz="1900" dirty="0"/>
              <a:t> </a:t>
            </a:r>
            <a:r>
              <a:rPr lang="en-US" sz="1900" dirty="0" err="1"/>
              <a:t>söz</a:t>
            </a:r>
            <a:r>
              <a:rPr lang="en-US" sz="1900" dirty="0"/>
              <a:t> </a:t>
            </a:r>
            <a:r>
              <a:rPr lang="en-US" sz="1900" dirty="0" err="1"/>
              <a:t>konusu</a:t>
            </a:r>
            <a:r>
              <a:rPr lang="en-US" sz="1900" dirty="0"/>
              <a:t> </a:t>
            </a:r>
            <a:r>
              <a:rPr lang="en-US" sz="1900" dirty="0" err="1"/>
              <a:t>yerler</a:t>
            </a:r>
            <a:r>
              <a:rPr lang="en-US" sz="1900" dirty="0"/>
              <a:t> </a:t>
            </a:r>
            <a:r>
              <a:rPr lang="en-US" sz="1900" dirty="0" err="1"/>
              <a:t>ise</a:t>
            </a:r>
            <a:r>
              <a:rPr lang="en-US" sz="1900" dirty="0"/>
              <a:t> </a:t>
            </a:r>
            <a:r>
              <a:rPr lang="en-US" sz="1900" dirty="0" err="1"/>
              <a:t>faaliyet</a:t>
            </a:r>
            <a:r>
              <a:rPr lang="en-US" sz="1900" dirty="0"/>
              <a:t> </a:t>
            </a:r>
            <a:r>
              <a:rPr lang="en-US" sz="1900" dirty="0" err="1"/>
              <a:t>başlangıç</a:t>
            </a:r>
            <a:r>
              <a:rPr lang="en-US" sz="1900" dirty="0"/>
              <a:t> </a:t>
            </a:r>
            <a:r>
              <a:rPr lang="en-US" sz="1900" dirty="0" err="1"/>
              <a:t>tarihinden</a:t>
            </a:r>
            <a:r>
              <a:rPr lang="en-US" sz="1900" dirty="0"/>
              <a:t> </a:t>
            </a:r>
            <a:r>
              <a:rPr lang="en-US" sz="1900" dirty="0" err="1"/>
              <a:t>itibaren</a:t>
            </a:r>
            <a:r>
              <a:rPr lang="en-US" sz="1900" dirty="0"/>
              <a:t> </a:t>
            </a:r>
            <a:r>
              <a:rPr lang="tr-TR" sz="1900" dirty="0" smtClean="0"/>
              <a:t>1</a:t>
            </a:r>
            <a:r>
              <a:rPr lang="en-US" sz="1900" dirty="0" smtClean="0"/>
              <a:t> </a:t>
            </a:r>
            <a:r>
              <a:rPr lang="en-US" sz="1900" dirty="0" err="1"/>
              <a:t>yıl</a:t>
            </a:r>
            <a:r>
              <a:rPr lang="en-US" sz="1900" dirty="0"/>
              <a:t> </a:t>
            </a:r>
            <a:r>
              <a:rPr lang="en-US" sz="1900" dirty="0" err="1"/>
              <a:t>içerisinde</a:t>
            </a:r>
            <a:r>
              <a:rPr lang="en-US" sz="1900" dirty="0"/>
              <a:t> </a:t>
            </a:r>
            <a:r>
              <a:rPr lang="en-US" sz="1900" dirty="0" err="1"/>
              <a:t>sıfır</a:t>
            </a:r>
            <a:r>
              <a:rPr lang="en-US" sz="1900" dirty="0"/>
              <a:t> </a:t>
            </a:r>
            <a:r>
              <a:rPr lang="en-US" sz="1900" dirty="0" err="1"/>
              <a:t>atık</a:t>
            </a:r>
            <a:r>
              <a:rPr lang="en-US" sz="1900" dirty="0"/>
              <a:t> </a:t>
            </a:r>
            <a:r>
              <a:rPr lang="en-US" sz="1900" dirty="0" err="1"/>
              <a:t>yönetim</a:t>
            </a:r>
            <a:r>
              <a:rPr lang="en-US" sz="1900" dirty="0"/>
              <a:t> </a:t>
            </a:r>
            <a:r>
              <a:rPr lang="en-US" sz="1900" dirty="0" err="1"/>
              <a:t>sistemine</a:t>
            </a:r>
            <a:r>
              <a:rPr lang="en-US" sz="1900" dirty="0"/>
              <a:t> </a:t>
            </a:r>
            <a:r>
              <a:rPr lang="en-US" sz="1900" dirty="0" err="1"/>
              <a:t>geçerler</a:t>
            </a:r>
            <a:r>
              <a:rPr lang="en-US" sz="1900" dirty="0"/>
              <a:t>.</a:t>
            </a:r>
          </a:p>
          <a:p>
            <a:pPr marL="0" indent="0" algn="just">
              <a:lnSpc>
                <a:spcPct val="110000"/>
              </a:lnSpc>
              <a:spcBef>
                <a:spcPts val="0"/>
              </a:spcBef>
              <a:spcAft>
                <a:spcPts val="600"/>
              </a:spcAft>
              <a:buNone/>
            </a:pPr>
            <a:r>
              <a:rPr lang="en-US" sz="1900" dirty="0"/>
              <a:t>(2) </a:t>
            </a:r>
            <a:r>
              <a:rPr lang="en-US" sz="1900" dirty="0" err="1">
                <a:solidFill>
                  <a:srgbClr val="FF0000"/>
                </a:solidFill>
              </a:rPr>
              <a:t>Mahalli</a:t>
            </a:r>
            <a:r>
              <a:rPr lang="en-US" sz="1900" dirty="0">
                <a:solidFill>
                  <a:srgbClr val="FF0000"/>
                </a:solidFill>
              </a:rPr>
              <a:t> </a:t>
            </a:r>
            <a:r>
              <a:rPr lang="en-US" sz="1900" dirty="0" err="1">
                <a:solidFill>
                  <a:srgbClr val="FF0000"/>
                </a:solidFill>
              </a:rPr>
              <a:t>idareler</a:t>
            </a:r>
            <a:r>
              <a:rPr lang="en-US" sz="1900" dirty="0">
                <a:solidFill>
                  <a:srgbClr val="FF0000"/>
                </a:solidFill>
              </a:rPr>
              <a:t> </a:t>
            </a:r>
            <a:r>
              <a:rPr lang="en-US" sz="1900" dirty="0" err="1">
                <a:solidFill>
                  <a:srgbClr val="FF0000"/>
                </a:solidFill>
              </a:rPr>
              <a:t>ise</a:t>
            </a:r>
            <a:r>
              <a:rPr lang="en-US" sz="1900" dirty="0">
                <a:solidFill>
                  <a:srgbClr val="FF0000"/>
                </a:solidFill>
              </a:rPr>
              <a:t> EK-1 </a:t>
            </a:r>
            <a:r>
              <a:rPr lang="en-US" sz="1900" dirty="0" err="1"/>
              <a:t>listede</a:t>
            </a:r>
            <a:r>
              <a:rPr lang="en-US" sz="1900" dirty="0"/>
              <a:t> </a:t>
            </a:r>
            <a:r>
              <a:rPr lang="en-US" sz="1900" dirty="0" err="1"/>
              <a:t>belirtilen</a:t>
            </a:r>
            <a:r>
              <a:rPr lang="en-US" sz="1900" dirty="0"/>
              <a:t> </a:t>
            </a:r>
            <a:r>
              <a:rPr lang="en-US" sz="1900" dirty="0" err="1"/>
              <a:t>uygulama</a:t>
            </a:r>
            <a:r>
              <a:rPr lang="en-US" sz="1900" dirty="0"/>
              <a:t> </a:t>
            </a:r>
            <a:r>
              <a:rPr lang="en-US" sz="1900" dirty="0" err="1"/>
              <a:t>takvimi</a:t>
            </a:r>
            <a:r>
              <a:rPr lang="en-US" sz="1900" dirty="0"/>
              <a:t> </a:t>
            </a:r>
            <a:r>
              <a:rPr lang="en-US" sz="1900" dirty="0" err="1"/>
              <a:t>doğrultusunda</a:t>
            </a:r>
            <a:r>
              <a:rPr lang="en-US" sz="1900" dirty="0"/>
              <a:t> </a:t>
            </a:r>
            <a:r>
              <a:rPr lang="en-US" sz="1900" dirty="0" err="1"/>
              <a:t>sıfır</a:t>
            </a:r>
            <a:r>
              <a:rPr lang="en-US" sz="1900" dirty="0"/>
              <a:t> </a:t>
            </a:r>
            <a:r>
              <a:rPr lang="en-US" sz="1900" dirty="0" err="1"/>
              <a:t>atık</a:t>
            </a:r>
            <a:r>
              <a:rPr lang="en-US" sz="1900" dirty="0"/>
              <a:t> </a:t>
            </a:r>
            <a:r>
              <a:rPr lang="en-US" sz="1900" dirty="0" err="1"/>
              <a:t>yönetim</a:t>
            </a:r>
            <a:r>
              <a:rPr lang="en-US" sz="1900" dirty="0"/>
              <a:t> </a:t>
            </a:r>
            <a:r>
              <a:rPr lang="en-US" sz="1900" dirty="0" err="1"/>
              <a:t>sistemine</a:t>
            </a:r>
            <a:r>
              <a:rPr lang="en-US" sz="1900" dirty="0"/>
              <a:t> </a:t>
            </a:r>
            <a:r>
              <a:rPr lang="en-US" sz="1900" dirty="0" err="1"/>
              <a:t>geçerler</a:t>
            </a:r>
            <a:r>
              <a:rPr lang="en-US" sz="1900" dirty="0"/>
              <a:t>.</a:t>
            </a:r>
          </a:p>
          <a:p>
            <a:pPr marL="0" indent="0" algn="just">
              <a:lnSpc>
                <a:spcPct val="110000"/>
              </a:lnSpc>
              <a:spcBef>
                <a:spcPts val="0"/>
              </a:spcBef>
              <a:spcAft>
                <a:spcPts val="600"/>
              </a:spcAft>
              <a:buNone/>
            </a:pPr>
            <a:r>
              <a:rPr lang="en-US" sz="1900" dirty="0"/>
              <a:t>(3) Sıfır </a:t>
            </a:r>
            <a:r>
              <a:rPr lang="en-US" sz="1900" dirty="0" err="1"/>
              <a:t>atık</a:t>
            </a:r>
            <a:r>
              <a:rPr lang="en-US" sz="1900" dirty="0"/>
              <a:t> </a:t>
            </a:r>
            <a:r>
              <a:rPr lang="en-US" sz="1900" dirty="0" err="1"/>
              <a:t>yönetim</a:t>
            </a:r>
            <a:r>
              <a:rPr lang="en-US" sz="1900" dirty="0"/>
              <a:t> </a:t>
            </a:r>
            <a:r>
              <a:rPr lang="en-US" sz="1900" dirty="0" err="1"/>
              <a:t>sistemini</a:t>
            </a:r>
            <a:r>
              <a:rPr lang="en-US" sz="1900" dirty="0"/>
              <a:t> </a:t>
            </a:r>
            <a:r>
              <a:rPr lang="en-US" sz="1900" dirty="0" err="1"/>
              <a:t>kurma</a:t>
            </a:r>
            <a:r>
              <a:rPr lang="en-US" sz="1900" dirty="0"/>
              <a:t> </a:t>
            </a:r>
            <a:r>
              <a:rPr lang="en-US" sz="1900" dirty="0" err="1"/>
              <a:t>yükümlülüğü</a:t>
            </a:r>
            <a:r>
              <a:rPr lang="en-US" sz="1900" dirty="0"/>
              <a:t> </a:t>
            </a:r>
            <a:r>
              <a:rPr lang="en-US" sz="1900" dirty="0" err="1"/>
              <a:t>bulunanlar</a:t>
            </a:r>
            <a:r>
              <a:rPr lang="en-US" sz="1900" dirty="0"/>
              <a:t> </a:t>
            </a:r>
            <a:r>
              <a:rPr lang="en-US" sz="1900" dirty="0" err="1"/>
              <a:t>istemeleri</a:t>
            </a:r>
            <a:r>
              <a:rPr lang="en-US" sz="1900" dirty="0"/>
              <a:t> </a:t>
            </a:r>
            <a:r>
              <a:rPr lang="en-US" sz="1900" dirty="0" err="1"/>
              <a:t>halinde</a:t>
            </a:r>
            <a:r>
              <a:rPr lang="en-US" sz="1900" dirty="0"/>
              <a:t>, EK-1 </a:t>
            </a:r>
            <a:r>
              <a:rPr lang="en-US" sz="1900" dirty="0" err="1"/>
              <a:t>listedeki</a:t>
            </a:r>
            <a:r>
              <a:rPr lang="en-US" sz="1900" dirty="0"/>
              <a:t> </a:t>
            </a:r>
            <a:r>
              <a:rPr lang="en-US" sz="1900" dirty="0" err="1"/>
              <a:t>uygulama</a:t>
            </a:r>
            <a:r>
              <a:rPr lang="en-US" sz="1900" dirty="0"/>
              <a:t> </a:t>
            </a:r>
            <a:r>
              <a:rPr lang="en-US" sz="1900" dirty="0" err="1"/>
              <a:t>takviminde</a:t>
            </a:r>
            <a:r>
              <a:rPr lang="en-US" sz="1900" dirty="0"/>
              <a:t> </a:t>
            </a:r>
            <a:r>
              <a:rPr lang="en-US" sz="1900" dirty="0" err="1"/>
              <a:t>belirtilen</a:t>
            </a:r>
            <a:r>
              <a:rPr lang="en-US" sz="1900" dirty="0"/>
              <a:t> </a:t>
            </a:r>
            <a:r>
              <a:rPr lang="en-US" sz="1900" dirty="0" err="1"/>
              <a:t>tarihlerden</a:t>
            </a:r>
            <a:r>
              <a:rPr lang="en-US" sz="1900" dirty="0"/>
              <a:t> </a:t>
            </a:r>
            <a:r>
              <a:rPr lang="en-US" sz="1900" dirty="0" err="1"/>
              <a:t>önce</a:t>
            </a:r>
            <a:r>
              <a:rPr lang="en-US" sz="1900" dirty="0"/>
              <a:t> </a:t>
            </a:r>
            <a:r>
              <a:rPr lang="en-US" sz="1900" dirty="0" err="1"/>
              <a:t>sıfır</a:t>
            </a:r>
            <a:r>
              <a:rPr lang="en-US" sz="1900" dirty="0"/>
              <a:t> </a:t>
            </a:r>
            <a:r>
              <a:rPr lang="en-US" sz="1900" dirty="0" err="1"/>
              <a:t>atık</a:t>
            </a:r>
            <a:r>
              <a:rPr lang="en-US" sz="1900" dirty="0"/>
              <a:t> </a:t>
            </a:r>
            <a:r>
              <a:rPr lang="en-US" sz="1900" dirty="0" err="1"/>
              <a:t>yönetim</a:t>
            </a:r>
            <a:r>
              <a:rPr lang="en-US" sz="1900" dirty="0"/>
              <a:t> </a:t>
            </a:r>
            <a:r>
              <a:rPr lang="en-US" sz="1900" dirty="0" err="1"/>
              <a:t>sistemi</a:t>
            </a:r>
            <a:r>
              <a:rPr lang="en-US" sz="1900" dirty="0"/>
              <a:t> </a:t>
            </a:r>
            <a:r>
              <a:rPr lang="en-US" sz="1900" dirty="0" err="1"/>
              <a:t>kriterlerini</a:t>
            </a:r>
            <a:r>
              <a:rPr lang="en-US" sz="1900" dirty="0"/>
              <a:t> </a:t>
            </a:r>
            <a:r>
              <a:rPr lang="en-US" sz="1900" dirty="0" err="1"/>
              <a:t>sağlayarak</a:t>
            </a:r>
            <a:r>
              <a:rPr lang="en-US" sz="1900" dirty="0"/>
              <a:t> </a:t>
            </a:r>
            <a:r>
              <a:rPr lang="en-US" sz="1900" dirty="0" err="1"/>
              <a:t>uygulamaya</a:t>
            </a:r>
            <a:r>
              <a:rPr lang="en-US" sz="1900" dirty="0"/>
              <a:t> </a:t>
            </a:r>
            <a:r>
              <a:rPr lang="en-US" sz="1900" dirty="0" err="1"/>
              <a:t>geçebilirler</a:t>
            </a:r>
            <a:r>
              <a:rPr lang="en-US" sz="1900" dirty="0"/>
              <a:t>.</a:t>
            </a:r>
          </a:p>
          <a:p>
            <a:pPr marL="0" indent="0" algn="just">
              <a:lnSpc>
                <a:spcPct val="110000"/>
              </a:lnSpc>
              <a:spcBef>
                <a:spcPts val="0"/>
              </a:spcBef>
              <a:spcAft>
                <a:spcPts val="600"/>
              </a:spcAft>
              <a:buNone/>
            </a:pPr>
            <a:r>
              <a:rPr lang="en-US" sz="1900" dirty="0"/>
              <a:t>(4) </a:t>
            </a:r>
            <a:r>
              <a:rPr lang="en-US" sz="1900" dirty="0" err="1">
                <a:solidFill>
                  <a:srgbClr val="FF0000"/>
                </a:solidFill>
              </a:rPr>
              <a:t>Ortak</a:t>
            </a:r>
            <a:r>
              <a:rPr lang="en-US" sz="1900" dirty="0">
                <a:solidFill>
                  <a:srgbClr val="FF0000"/>
                </a:solidFill>
              </a:rPr>
              <a:t> </a:t>
            </a:r>
            <a:r>
              <a:rPr lang="en-US" sz="1900" dirty="0" err="1">
                <a:solidFill>
                  <a:srgbClr val="FF0000"/>
                </a:solidFill>
              </a:rPr>
              <a:t>bir</a:t>
            </a:r>
            <a:r>
              <a:rPr lang="en-US" sz="1900" dirty="0">
                <a:solidFill>
                  <a:srgbClr val="FF0000"/>
                </a:solidFill>
              </a:rPr>
              <a:t> </a:t>
            </a:r>
            <a:r>
              <a:rPr lang="en-US" sz="1900" dirty="0" err="1">
                <a:solidFill>
                  <a:srgbClr val="FF0000"/>
                </a:solidFill>
              </a:rPr>
              <a:t>yönetimi</a:t>
            </a:r>
            <a:r>
              <a:rPr lang="en-US" sz="1900" dirty="0">
                <a:solidFill>
                  <a:srgbClr val="FF0000"/>
                </a:solidFill>
              </a:rPr>
              <a:t> </a:t>
            </a:r>
            <a:r>
              <a:rPr lang="en-US" sz="1900" dirty="0" err="1">
                <a:solidFill>
                  <a:srgbClr val="FF0000"/>
                </a:solidFill>
              </a:rPr>
              <a:t>olan</a:t>
            </a:r>
            <a:r>
              <a:rPr lang="en-US" sz="1900" dirty="0">
                <a:solidFill>
                  <a:srgbClr val="FF0000"/>
                </a:solidFill>
              </a:rPr>
              <a:t> </a:t>
            </a:r>
            <a:r>
              <a:rPr lang="en-US" sz="1900" dirty="0" err="1">
                <a:solidFill>
                  <a:srgbClr val="FF0000"/>
                </a:solidFill>
              </a:rPr>
              <a:t>alışveriş</a:t>
            </a:r>
            <a:r>
              <a:rPr lang="en-US" sz="1900" dirty="0">
                <a:solidFill>
                  <a:srgbClr val="FF0000"/>
                </a:solidFill>
              </a:rPr>
              <a:t> </a:t>
            </a:r>
            <a:r>
              <a:rPr lang="en-US" sz="1900" dirty="0" err="1">
                <a:solidFill>
                  <a:srgbClr val="FF0000"/>
                </a:solidFill>
              </a:rPr>
              <a:t>merkezleri</a:t>
            </a:r>
            <a:r>
              <a:rPr lang="en-US" sz="1900" dirty="0"/>
              <a:t>, </a:t>
            </a:r>
            <a:r>
              <a:rPr lang="en-US" sz="1900" dirty="0" err="1">
                <a:solidFill>
                  <a:srgbClr val="FF0000"/>
                </a:solidFill>
              </a:rPr>
              <a:t>iş</a:t>
            </a:r>
            <a:r>
              <a:rPr lang="en-US" sz="1900" dirty="0">
                <a:solidFill>
                  <a:srgbClr val="FF0000"/>
                </a:solidFill>
              </a:rPr>
              <a:t> </a:t>
            </a:r>
            <a:r>
              <a:rPr lang="en-US" sz="1900" dirty="0" err="1">
                <a:solidFill>
                  <a:srgbClr val="FF0000"/>
                </a:solidFill>
              </a:rPr>
              <a:t>merkezleri</a:t>
            </a:r>
            <a:r>
              <a:rPr lang="en-US" sz="1900" dirty="0">
                <a:solidFill>
                  <a:srgbClr val="FF0000"/>
                </a:solidFill>
              </a:rPr>
              <a:t>, </a:t>
            </a:r>
            <a:r>
              <a:rPr lang="en-US" sz="1900" dirty="0" err="1">
                <a:solidFill>
                  <a:srgbClr val="FF0000"/>
                </a:solidFill>
              </a:rPr>
              <a:t>terminaller</a:t>
            </a:r>
            <a:r>
              <a:rPr lang="en-US" sz="1900" dirty="0">
                <a:solidFill>
                  <a:srgbClr val="FF0000"/>
                </a:solidFill>
              </a:rPr>
              <a:t> </a:t>
            </a:r>
            <a:r>
              <a:rPr lang="en-US" sz="1900" dirty="0" err="1"/>
              <a:t>gibi</a:t>
            </a:r>
            <a:r>
              <a:rPr lang="en-US" sz="1900" dirty="0"/>
              <a:t> </a:t>
            </a:r>
            <a:r>
              <a:rPr lang="en-US" sz="1900" dirty="0" err="1"/>
              <a:t>yerlerde</a:t>
            </a:r>
            <a:r>
              <a:rPr lang="en-US" sz="1900" dirty="0"/>
              <a:t> </a:t>
            </a:r>
            <a:r>
              <a:rPr lang="en-US" sz="1900" dirty="0" err="1"/>
              <a:t>tüm</a:t>
            </a:r>
            <a:r>
              <a:rPr lang="en-US" sz="1900" dirty="0"/>
              <a:t> </a:t>
            </a:r>
            <a:r>
              <a:rPr lang="en-US" sz="1900" dirty="0" err="1"/>
              <a:t>bina</a:t>
            </a:r>
            <a:r>
              <a:rPr lang="en-US" sz="1900" dirty="0"/>
              <a:t> ve </a:t>
            </a:r>
            <a:r>
              <a:rPr lang="en-US" sz="1900" dirty="0" err="1"/>
              <a:t>yerleşkeyi</a:t>
            </a:r>
            <a:r>
              <a:rPr lang="en-US" sz="1900" dirty="0"/>
              <a:t> </a:t>
            </a:r>
            <a:r>
              <a:rPr lang="en-US" sz="1900" dirty="0" err="1"/>
              <a:t>kapsayacak</a:t>
            </a:r>
            <a:r>
              <a:rPr lang="en-US" sz="1900" dirty="0"/>
              <a:t> </a:t>
            </a:r>
            <a:r>
              <a:rPr lang="en-US" sz="1900" dirty="0" err="1"/>
              <a:t>şekilde</a:t>
            </a:r>
            <a:r>
              <a:rPr lang="en-US" sz="1900" dirty="0"/>
              <a:t> </a:t>
            </a:r>
            <a:r>
              <a:rPr lang="en-US" sz="1900" dirty="0" err="1"/>
              <a:t>sıfır</a:t>
            </a:r>
            <a:r>
              <a:rPr lang="en-US" sz="1900" dirty="0"/>
              <a:t> </a:t>
            </a:r>
            <a:r>
              <a:rPr lang="en-US" sz="1900" dirty="0" err="1"/>
              <a:t>atık</a:t>
            </a:r>
            <a:r>
              <a:rPr lang="en-US" sz="1900" dirty="0"/>
              <a:t> </a:t>
            </a:r>
            <a:r>
              <a:rPr lang="en-US" sz="1900" dirty="0" err="1"/>
              <a:t>yönetim</a:t>
            </a:r>
            <a:r>
              <a:rPr lang="en-US" sz="1900" dirty="0"/>
              <a:t> </a:t>
            </a:r>
            <a:r>
              <a:rPr lang="en-US" sz="1900" dirty="0" err="1"/>
              <a:t>sistemine</a:t>
            </a:r>
            <a:r>
              <a:rPr lang="en-US" sz="1900" dirty="0"/>
              <a:t> </a:t>
            </a:r>
            <a:r>
              <a:rPr lang="en-US" sz="1900" dirty="0" err="1"/>
              <a:t>geçiş</a:t>
            </a:r>
            <a:r>
              <a:rPr lang="en-US" sz="1900" dirty="0"/>
              <a:t> </a:t>
            </a:r>
            <a:r>
              <a:rPr lang="en-US" sz="1900" dirty="0" err="1"/>
              <a:t>planlaması</a:t>
            </a:r>
            <a:r>
              <a:rPr lang="en-US" sz="1900" dirty="0"/>
              <a:t> </a:t>
            </a:r>
            <a:r>
              <a:rPr lang="en-US" sz="1900" dirty="0" err="1"/>
              <a:t>yapılır</a:t>
            </a:r>
            <a:r>
              <a:rPr lang="en-US" sz="1900" dirty="0"/>
              <a:t>. </a:t>
            </a:r>
            <a:r>
              <a:rPr lang="en-US" sz="1900" dirty="0" err="1"/>
              <a:t>Yapılan</a:t>
            </a:r>
            <a:r>
              <a:rPr lang="en-US" sz="1900" dirty="0"/>
              <a:t> </a:t>
            </a:r>
            <a:r>
              <a:rPr lang="en-US" sz="1900" dirty="0" err="1"/>
              <a:t>planlama</a:t>
            </a:r>
            <a:r>
              <a:rPr lang="en-US" sz="1900" dirty="0"/>
              <a:t> </a:t>
            </a:r>
            <a:r>
              <a:rPr lang="en-US" sz="1900" dirty="0" err="1"/>
              <a:t>doğrultusunda</a:t>
            </a:r>
            <a:r>
              <a:rPr lang="en-US" sz="1900" dirty="0"/>
              <a:t> </a:t>
            </a:r>
            <a:r>
              <a:rPr lang="en-US" sz="1900" dirty="0" err="1"/>
              <a:t>alan</a:t>
            </a:r>
            <a:r>
              <a:rPr lang="en-US" sz="1900" dirty="0"/>
              <a:t> </a:t>
            </a:r>
            <a:r>
              <a:rPr lang="en-US" sz="1900" dirty="0" err="1"/>
              <a:t>içerisindeki</a:t>
            </a:r>
            <a:r>
              <a:rPr lang="en-US" sz="1900" dirty="0"/>
              <a:t> </a:t>
            </a:r>
            <a:r>
              <a:rPr lang="en-US" sz="1900" dirty="0" err="1"/>
              <a:t>tüm</a:t>
            </a:r>
            <a:r>
              <a:rPr lang="en-US" sz="1900" dirty="0"/>
              <a:t> </a:t>
            </a:r>
            <a:r>
              <a:rPr lang="en-US" sz="1900" dirty="0" err="1"/>
              <a:t>kurum</a:t>
            </a:r>
            <a:r>
              <a:rPr lang="en-US" sz="1900" dirty="0"/>
              <a:t>, </a:t>
            </a:r>
            <a:r>
              <a:rPr lang="en-US" sz="1900" dirty="0" err="1"/>
              <a:t>kuruluş</a:t>
            </a:r>
            <a:r>
              <a:rPr lang="en-US" sz="1900" dirty="0"/>
              <a:t> ve </a:t>
            </a:r>
            <a:r>
              <a:rPr lang="en-US" sz="1900" dirty="0" err="1"/>
              <a:t>işletmeleri</a:t>
            </a:r>
            <a:r>
              <a:rPr lang="en-US" sz="1900" dirty="0"/>
              <a:t> </a:t>
            </a:r>
            <a:r>
              <a:rPr lang="en-US" sz="1900" dirty="0" err="1"/>
              <a:t>kapsayacak</a:t>
            </a:r>
            <a:r>
              <a:rPr lang="en-US" sz="1900" dirty="0"/>
              <a:t> </a:t>
            </a:r>
            <a:r>
              <a:rPr lang="en-US" sz="1900" dirty="0" err="1"/>
              <a:t>şekilde</a:t>
            </a:r>
            <a:r>
              <a:rPr lang="en-US" sz="1900" dirty="0"/>
              <a:t> </a:t>
            </a:r>
            <a:r>
              <a:rPr lang="en-US" sz="1900" dirty="0" err="1"/>
              <a:t>yönetimin</a:t>
            </a:r>
            <a:r>
              <a:rPr lang="en-US" sz="1900" dirty="0"/>
              <a:t> </a:t>
            </a:r>
            <a:r>
              <a:rPr lang="en-US" sz="1900" dirty="0" err="1"/>
              <a:t>koordinasyonunda</a:t>
            </a:r>
            <a:r>
              <a:rPr lang="en-US" sz="1900" dirty="0"/>
              <a:t> </a:t>
            </a:r>
            <a:r>
              <a:rPr lang="en-US" sz="1900" dirty="0" err="1"/>
              <a:t>sıfır</a:t>
            </a:r>
            <a:r>
              <a:rPr lang="en-US" sz="1900" dirty="0"/>
              <a:t> </a:t>
            </a:r>
            <a:r>
              <a:rPr lang="en-US" sz="1900" dirty="0" err="1"/>
              <a:t>atık</a:t>
            </a:r>
            <a:r>
              <a:rPr lang="en-US" sz="1900" dirty="0"/>
              <a:t> </a:t>
            </a:r>
            <a:r>
              <a:rPr lang="en-US" sz="1900" dirty="0" err="1"/>
              <a:t>yönetim</a:t>
            </a:r>
            <a:r>
              <a:rPr lang="en-US" sz="1900" dirty="0"/>
              <a:t> </a:t>
            </a:r>
            <a:r>
              <a:rPr lang="en-US" sz="1900" dirty="0" err="1"/>
              <a:t>sistemi</a:t>
            </a:r>
            <a:r>
              <a:rPr lang="en-US" sz="1900" dirty="0"/>
              <a:t> </a:t>
            </a:r>
            <a:r>
              <a:rPr lang="en-US" sz="1900" dirty="0" err="1"/>
              <a:t>kurularak</a:t>
            </a:r>
            <a:r>
              <a:rPr lang="en-US" sz="1900" dirty="0"/>
              <a:t> </a:t>
            </a:r>
            <a:r>
              <a:rPr lang="en-US" sz="1900" dirty="0" err="1"/>
              <a:t>eş</a:t>
            </a:r>
            <a:r>
              <a:rPr lang="en-US" sz="1900" dirty="0"/>
              <a:t> </a:t>
            </a:r>
            <a:r>
              <a:rPr lang="en-US" sz="1900" dirty="0" err="1"/>
              <a:t>zamanlı</a:t>
            </a:r>
            <a:r>
              <a:rPr lang="en-US" sz="1900" dirty="0"/>
              <a:t> </a:t>
            </a:r>
            <a:r>
              <a:rPr lang="en-US" sz="1900" dirty="0" err="1"/>
              <a:t>uygulamaya</a:t>
            </a:r>
            <a:r>
              <a:rPr lang="en-US" sz="1900" dirty="0"/>
              <a:t> </a:t>
            </a:r>
            <a:r>
              <a:rPr lang="en-US" sz="1900" dirty="0" err="1"/>
              <a:t>geçilir</a:t>
            </a:r>
            <a:r>
              <a:rPr lang="en-US" sz="1900" dirty="0"/>
              <a:t>. </a:t>
            </a:r>
            <a:r>
              <a:rPr lang="en-US" sz="1900" dirty="0" err="1"/>
              <a:t>Tüm</a:t>
            </a:r>
            <a:r>
              <a:rPr lang="en-US" sz="1900" dirty="0"/>
              <a:t> </a:t>
            </a:r>
            <a:r>
              <a:rPr lang="en-US" sz="1900" dirty="0" err="1"/>
              <a:t>kurum</a:t>
            </a:r>
            <a:r>
              <a:rPr lang="en-US" sz="1900" dirty="0"/>
              <a:t>, </a:t>
            </a:r>
            <a:r>
              <a:rPr lang="en-US" sz="1900" dirty="0" err="1"/>
              <a:t>kuruluş</a:t>
            </a:r>
            <a:r>
              <a:rPr lang="en-US" sz="1900" dirty="0"/>
              <a:t> ve </a:t>
            </a:r>
            <a:r>
              <a:rPr lang="en-US" sz="1900" dirty="0" err="1"/>
              <a:t>işletmeler</a:t>
            </a:r>
            <a:r>
              <a:rPr lang="en-US" sz="1900" dirty="0"/>
              <a:t> </a:t>
            </a:r>
            <a:r>
              <a:rPr lang="en-US" sz="1900" dirty="0" err="1"/>
              <a:t>bu</a:t>
            </a:r>
            <a:r>
              <a:rPr lang="en-US" sz="1900" dirty="0"/>
              <a:t> </a:t>
            </a:r>
            <a:r>
              <a:rPr lang="en-US" sz="1900" dirty="0" err="1"/>
              <a:t>plana</a:t>
            </a:r>
            <a:r>
              <a:rPr lang="en-US" sz="1900" dirty="0"/>
              <a:t> </a:t>
            </a:r>
            <a:r>
              <a:rPr lang="en-US" sz="1900" dirty="0" err="1">
                <a:solidFill>
                  <a:srgbClr val="FF0000"/>
                </a:solidFill>
              </a:rPr>
              <a:t>dahil</a:t>
            </a:r>
            <a:r>
              <a:rPr lang="en-US" sz="1900" dirty="0">
                <a:solidFill>
                  <a:srgbClr val="FF0000"/>
                </a:solidFill>
              </a:rPr>
              <a:t> </a:t>
            </a:r>
            <a:r>
              <a:rPr lang="en-US" sz="1900" dirty="0" err="1">
                <a:solidFill>
                  <a:srgbClr val="FF0000"/>
                </a:solidFill>
              </a:rPr>
              <a:t>olmak</a:t>
            </a:r>
            <a:r>
              <a:rPr lang="en-US" sz="1900" dirty="0">
                <a:solidFill>
                  <a:srgbClr val="FF0000"/>
                </a:solidFill>
              </a:rPr>
              <a:t> </a:t>
            </a:r>
            <a:r>
              <a:rPr lang="en-US" sz="1900" dirty="0" err="1">
                <a:solidFill>
                  <a:srgbClr val="FF0000"/>
                </a:solidFill>
              </a:rPr>
              <a:t>zorundadır</a:t>
            </a:r>
            <a:r>
              <a:rPr lang="en-US" sz="1900" dirty="0">
                <a:solidFill>
                  <a:srgbClr val="FF0000"/>
                </a:solidFill>
              </a:rPr>
              <a:t>.</a:t>
            </a:r>
          </a:p>
          <a:p>
            <a:pPr marL="0" indent="0" algn="just">
              <a:lnSpc>
                <a:spcPct val="110000"/>
              </a:lnSpc>
              <a:spcBef>
                <a:spcPts val="0"/>
              </a:spcBef>
              <a:spcAft>
                <a:spcPts val="600"/>
              </a:spcAft>
              <a:buNone/>
            </a:pPr>
            <a:r>
              <a:rPr lang="en-US" sz="1900" dirty="0"/>
              <a:t>(5) </a:t>
            </a:r>
            <a:r>
              <a:rPr lang="en-US" sz="1900" dirty="0" err="1"/>
              <a:t>Ortak</a:t>
            </a:r>
            <a:r>
              <a:rPr lang="en-US" sz="1900" dirty="0"/>
              <a:t> </a:t>
            </a:r>
            <a:r>
              <a:rPr lang="en-US" sz="1900" dirty="0" err="1"/>
              <a:t>bir</a:t>
            </a:r>
            <a:r>
              <a:rPr lang="en-US" sz="1900" dirty="0"/>
              <a:t> </a:t>
            </a:r>
            <a:r>
              <a:rPr lang="en-US" sz="1900" dirty="0" err="1"/>
              <a:t>yönetimi</a:t>
            </a:r>
            <a:r>
              <a:rPr lang="en-US" sz="1900" dirty="0"/>
              <a:t> </a:t>
            </a:r>
            <a:r>
              <a:rPr lang="en-US" sz="1900" dirty="0" err="1"/>
              <a:t>olmayan</a:t>
            </a:r>
            <a:r>
              <a:rPr lang="en-US" sz="1900" dirty="0"/>
              <a:t>, </a:t>
            </a:r>
            <a:r>
              <a:rPr lang="en-US" sz="1900" dirty="0" err="1"/>
              <a:t>ancak</a:t>
            </a:r>
            <a:r>
              <a:rPr lang="en-US" sz="1900" dirty="0"/>
              <a:t> </a:t>
            </a:r>
            <a:r>
              <a:rPr lang="en-US" sz="1900" dirty="0" err="1"/>
              <a:t>aynı</a:t>
            </a:r>
            <a:r>
              <a:rPr lang="en-US" sz="1900" dirty="0"/>
              <a:t> </a:t>
            </a:r>
            <a:r>
              <a:rPr lang="en-US" sz="1900" dirty="0" err="1"/>
              <a:t>bina</a:t>
            </a:r>
            <a:r>
              <a:rPr lang="en-US" sz="1900" dirty="0"/>
              <a:t> </a:t>
            </a:r>
            <a:r>
              <a:rPr lang="en-US" sz="1900" dirty="0" err="1"/>
              <a:t>veya</a:t>
            </a:r>
            <a:r>
              <a:rPr lang="en-US" sz="1900" dirty="0"/>
              <a:t> </a:t>
            </a:r>
            <a:r>
              <a:rPr lang="en-US" sz="1900" dirty="0" err="1"/>
              <a:t>yerleşke</a:t>
            </a:r>
            <a:r>
              <a:rPr lang="en-US" sz="1900" dirty="0"/>
              <a:t> </a:t>
            </a:r>
            <a:r>
              <a:rPr lang="en-US" sz="1900" dirty="0" err="1"/>
              <a:t>içerisinde</a:t>
            </a:r>
            <a:r>
              <a:rPr lang="en-US" sz="1900" dirty="0"/>
              <a:t> </a:t>
            </a:r>
            <a:r>
              <a:rPr lang="en-US" sz="1900" dirty="0" err="1"/>
              <a:t>bulunan</a:t>
            </a:r>
            <a:r>
              <a:rPr lang="en-US" sz="1900" dirty="0"/>
              <a:t> </a:t>
            </a:r>
            <a:r>
              <a:rPr lang="en-US" sz="1900" dirty="0" err="1"/>
              <a:t>kurum</a:t>
            </a:r>
            <a:r>
              <a:rPr lang="en-US" sz="1900" dirty="0"/>
              <a:t>, </a:t>
            </a:r>
            <a:r>
              <a:rPr lang="en-US" sz="1900" dirty="0" err="1"/>
              <a:t>kuruluş</a:t>
            </a:r>
            <a:r>
              <a:rPr lang="en-US" sz="1900" dirty="0"/>
              <a:t>, </a:t>
            </a:r>
            <a:r>
              <a:rPr lang="en-US" sz="1900" dirty="0" err="1"/>
              <a:t>işletmeler</a:t>
            </a:r>
            <a:r>
              <a:rPr lang="en-US" sz="1900" dirty="0"/>
              <a:t> </a:t>
            </a:r>
            <a:r>
              <a:rPr lang="en-US" sz="1900" dirty="0" err="1"/>
              <a:t>sıfır</a:t>
            </a:r>
            <a:r>
              <a:rPr lang="en-US" sz="1900" dirty="0"/>
              <a:t> </a:t>
            </a:r>
            <a:r>
              <a:rPr lang="en-US" sz="1900" dirty="0" err="1"/>
              <a:t>atık</a:t>
            </a:r>
            <a:r>
              <a:rPr lang="en-US" sz="1900" dirty="0"/>
              <a:t> </a:t>
            </a:r>
            <a:r>
              <a:rPr lang="en-US" sz="1900" dirty="0" err="1"/>
              <a:t>yönetim</a:t>
            </a:r>
            <a:r>
              <a:rPr lang="en-US" sz="1900" dirty="0"/>
              <a:t> </a:t>
            </a:r>
            <a:r>
              <a:rPr lang="en-US" sz="1900" dirty="0" err="1"/>
              <a:t>sisteminin</a:t>
            </a:r>
            <a:r>
              <a:rPr lang="en-US" sz="1900" dirty="0"/>
              <a:t> </a:t>
            </a:r>
            <a:r>
              <a:rPr lang="en-US" sz="1900" dirty="0" err="1"/>
              <a:t>kurulması</a:t>
            </a:r>
            <a:r>
              <a:rPr lang="en-US" sz="1900" dirty="0"/>
              <a:t> </a:t>
            </a:r>
            <a:r>
              <a:rPr lang="en-US" sz="1900" dirty="0" err="1"/>
              <a:t>konusunda</a:t>
            </a:r>
            <a:r>
              <a:rPr lang="en-US" sz="1900" dirty="0"/>
              <a:t> </a:t>
            </a:r>
            <a:r>
              <a:rPr lang="en-US" sz="1900" dirty="0" err="1">
                <a:solidFill>
                  <a:srgbClr val="FF0000"/>
                </a:solidFill>
              </a:rPr>
              <a:t>ortak</a:t>
            </a:r>
            <a:r>
              <a:rPr lang="en-US" sz="1900" dirty="0">
                <a:solidFill>
                  <a:srgbClr val="FF0000"/>
                </a:solidFill>
              </a:rPr>
              <a:t> </a:t>
            </a:r>
            <a:r>
              <a:rPr lang="en-US" sz="1900" dirty="0" err="1">
                <a:solidFill>
                  <a:srgbClr val="FF0000"/>
                </a:solidFill>
              </a:rPr>
              <a:t>hareket</a:t>
            </a:r>
            <a:r>
              <a:rPr lang="en-US" sz="1900" dirty="0">
                <a:solidFill>
                  <a:srgbClr val="FF0000"/>
                </a:solidFill>
              </a:rPr>
              <a:t> </a:t>
            </a:r>
            <a:r>
              <a:rPr lang="en-US" sz="1900" dirty="0" err="1">
                <a:solidFill>
                  <a:srgbClr val="FF0000"/>
                </a:solidFill>
              </a:rPr>
              <a:t>edebilirler</a:t>
            </a:r>
            <a:r>
              <a:rPr lang="en-US" sz="1900" dirty="0">
                <a:solidFill>
                  <a:srgbClr val="0070C0"/>
                </a:solidFill>
              </a:rPr>
              <a:t>.</a:t>
            </a:r>
          </a:p>
          <a:p>
            <a:pPr marL="0" indent="0">
              <a:buNone/>
            </a:pPr>
            <a:endParaRPr lang="en-US" sz="1800" dirty="0"/>
          </a:p>
        </p:txBody>
      </p:sp>
    </p:spTree>
    <p:extLst>
      <p:ext uri="{BB962C8B-B14F-4D97-AF65-F5344CB8AC3E}">
        <p14:creationId xmlns:p14="http://schemas.microsoft.com/office/powerpoint/2010/main" val="286245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11511" y="503574"/>
            <a:ext cx="5378307" cy="444772"/>
          </a:xfrm>
        </p:spPr>
        <p:txBody>
          <a:bodyPr>
            <a:normAutofit fontScale="90000"/>
          </a:bodyPr>
          <a:lstStyle/>
          <a:p>
            <a:r>
              <a:rPr lang="tr-TR" sz="2400" b="1" dirty="0">
                <a:latin typeface="+mn-lt"/>
              </a:rPr>
              <a:t>Sıfır atık yönetim </a:t>
            </a:r>
            <a:r>
              <a:rPr lang="tr-TR" sz="2400" b="1" dirty="0" smtClean="0">
                <a:latin typeface="+mn-lt"/>
              </a:rPr>
              <a:t>sisteminin kurulması</a:t>
            </a:r>
            <a:br>
              <a:rPr lang="tr-TR" sz="2400" b="1" dirty="0" smtClean="0">
                <a:latin typeface="+mn-lt"/>
              </a:rPr>
            </a:br>
            <a:r>
              <a:rPr lang="tr-TR" sz="2400" b="1" dirty="0" smtClean="0">
                <a:latin typeface="+mn-lt"/>
              </a:rPr>
              <a:t>(Madde 13)</a:t>
            </a:r>
            <a:endParaRPr lang="en-US" sz="2400" b="1" dirty="0">
              <a:latin typeface="+mn-lt"/>
            </a:endParaRPr>
          </a:p>
        </p:txBody>
      </p:sp>
      <p:sp>
        <p:nvSpPr>
          <p:cNvPr id="3" name="İçerik Yer Tutucusu 2"/>
          <p:cNvSpPr>
            <a:spLocks noGrp="1"/>
          </p:cNvSpPr>
          <p:nvPr>
            <p:ph idx="1"/>
          </p:nvPr>
        </p:nvSpPr>
        <p:spPr>
          <a:xfrm>
            <a:off x="3452835" y="1640843"/>
            <a:ext cx="6984953" cy="4448232"/>
          </a:xfrm>
        </p:spPr>
        <p:txBody>
          <a:bodyPr>
            <a:normAutofit/>
          </a:bodyPr>
          <a:lstStyle/>
          <a:p>
            <a:endParaRPr lang="tr-TR" sz="2000" dirty="0"/>
          </a:p>
          <a:p>
            <a:pPr marL="0" indent="0">
              <a:buNone/>
            </a:pPr>
            <a:endParaRPr lang="tr-TR" sz="2000" dirty="0" smtClean="0"/>
          </a:p>
          <a:p>
            <a:pPr marL="0" indent="0">
              <a:buNone/>
            </a:pPr>
            <a:r>
              <a:rPr lang="tr-TR" sz="2000" b="1" dirty="0" smtClean="0"/>
              <a:t>İzlenecek yol:</a:t>
            </a:r>
          </a:p>
          <a:p>
            <a:pPr marL="0" indent="0">
              <a:buNone/>
            </a:pPr>
            <a:r>
              <a:rPr lang="tr-TR" sz="2000" dirty="0" smtClean="0"/>
              <a:t>1. Çalışma ekibinin belirlenmesi,</a:t>
            </a:r>
          </a:p>
          <a:p>
            <a:pPr marL="0" indent="0">
              <a:buNone/>
            </a:pPr>
            <a:r>
              <a:rPr lang="tr-TR" sz="2000" dirty="0" smtClean="0"/>
              <a:t>2. Planlama yapılması,</a:t>
            </a:r>
          </a:p>
          <a:p>
            <a:pPr marL="0" indent="0">
              <a:buNone/>
            </a:pPr>
            <a:r>
              <a:rPr lang="tr-TR" sz="2000" dirty="0" smtClean="0"/>
              <a:t>2.1 Mevcut durum tespiti</a:t>
            </a:r>
          </a:p>
          <a:p>
            <a:pPr marL="0" indent="0">
              <a:buNone/>
            </a:pPr>
            <a:r>
              <a:rPr lang="tr-TR" sz="2000" dirty="0" smtClean="0"/>
              <a:t>2.2 İhtiyaç analizi</a:t>
            </a:r>
          </a:p>
          <a:p>
            <a:pPr marL="0" indent="0">
              <a:buNone/>
            </a:pPr>
            <a:r>
              <a:rPr lang="tr-TR" sz="2000" dirty="0" smtClean="0"/>
              <a:t>3. Eğitim/Bilinçlendirme</a:t>
            </a:r>
          </a:p>
          <a:p>
            <a:pPr marL="0" indent="0">
              <a:buNone/>
            </a:pPr>
            <a:r>
              <a:rPr lang="tr-TR" sz="2000" dirty="0" smtClean="0"/>
              <a:t>4. İzleme, Kayıt Tutulması ve İyileştirme Faaliyetleri</a:t>
            </a:r>
          </a:p>
          <a:p>
            <a:pPr marL="0" indent="0">
              <a:buNone/>
            </a:pPr>
            <a:endParaRPr lang="en-US" sz="1800" dirty="0"/>
          </a:p>
          <a:p>
            <a:endParaRPr lang="en-US" dirty="0"/>
          </a:p>
        </p:txBody>
      </p:sp>
      <p:sp>
        <p:nvSpPr>
          <p:cNvPr id="4" name="Dikdörtgen 3"/>
          <p:cNvSpPr/>
          <p:nvPr/>
        </p:nvSpPr>
        <p:spPr>
          <a:xfrm>
            <a:off x="3452835" y="1179178"/>
            <a:ext cx="3246241" cy="923330"/>
          </a:xfrm>
          <a:prstGeom prst="rect">
            <a:avLst/>
          </a:prstGeom>
        </p:spPr>
        <p:txBody>
          <a:bodyPr wrap="square">
            <a:spAutoFit/>
          </a:bodyPr>
          <a:lstStyle/>
          <a:p>
            <a:r>
              <a:rPr lang="tr-TR" dirty="0"/>
              <a:t>Mahalli idareler için </a:t>
            </a:r>
            <a:r>
              <a:rPr lang="tr-TR" dirty="0">
                <a:solidFill>
                  <a:srgbClr val="FF0000"/>
                </a:solidFill>
              </a:rPr>
              <a:t>Ek 3/A</a:t>
            </a:r>
            <a:r>
              <a:rPr lang="tr-TR" dirty="0"/>
              <a:t>, </a:t>
            </a:r>
            <a:endParaRPr lang="tr-TR" dirty="0" smtClean="0"/>
          </a:p>
          <a:p>
            <a:r>
              <a:rPr lang="tr-TR" dirty="0" smtClean="0"/>
              <a:t>Bina </a:t>
            </a:r>
            <a:r>
              <a:rPr lang="tr-TR" dirty="0"/>
              <a:t>ve yerleşkeler için </a:t>
            </a:r>
            <a:r>
              <a:rPr lang="tr-TR" dirty="0">
                <a:solidFill>
                  <a:srgbClr val="FF0000"/>
                </a:solidFill>
              </a:rPr>
              <a:t>Ek 3/B </a:t>
            </a:r>
            <a:r>
              <a:rPr lang="tr-TR" dirty="0"/>
              <a:t>kriterleri sağlanır</a:t>
            </a:r>
          </a:p>
        </p:txBody>
      </p:sp>
    </p:spTree>
    <p:extLst>
      <p:ext uri="{BB962C8B-B14F-4D97-AF65-F5344CB8AC3E}">
        <p14:creationId xmlns:p14="http://schemas.microsoft.com/office/powerpoint/2010/main" val="275520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0680" y="359951"/>
            <a:ext cx="8108363" cy="1255569"/>
          </a:xfrm>
        </p:spPr>
        <p:txBody>
          <a:bodyPr>
            <a:normAutofit/>
          </a:bodyPr>
          <a:lstStyle/>
          <a:p>
            <a:r>
              <a:rPr lang="tr-TR" sz="2000" b="1" dirty="0">
                <a:latin typeface="+mn-lt"/>
              </a:rPr>
              <a:t>Atıkların biriktirilmesi, toplanması ve biriktirme ekipmanlarının </a:t>
            </a:r>
            <a:r>
              <a:rPr lang="tr-TR" sz="2000" b="1" dirty="0" smtClean="0">
                <a:latin typeface="+mn-lt"/>
              </a:rPr>
              <a:t>özellikleri</a:t>
            </a:r>
            <a:br>
              <a:rPr lang="tr-TR" sz="2000" b="1" dirty="0" smtClean="0">
                <a:latin typeface="+mn-lt"/>
              </a:rPr>
            </a:br>
            <a:r>
              <a:rPr lang="tr-TR" sz="2000" b="1" dirty="0" smtClean="0">
                <a:latin typeface="+mn-lt"/>
              </a:rPr>
              <a:t>(Madde 14)</a:t>
            </a:r>
            <a:endParaRPr lang="en-US" sz="2000" b="1" dirty="0">
              <a:latin typeface="+mn-lt"/>
            </a:endParaRPr>
          </a:p>
        </p:txBody>
      </p:sp>
      <p:sp>
        <p:nvSpPr>
          <p:cNvPr id="3" name="İçerik Yer Tutucusu 2"/>
          <p:cNvSpPr>
            <a:spLocks noGrp="1"/>
          </p:cNvSpPr>
          <p:nvPr>
            <p:ph idx="1"/>
          </p:nvPr>
        </p:nvSpPr>
        <p:spPr>
          <a:xfrm>
            <a:off x="2523086" y="1481901"/>
            <a:ext cx="4623568" cy="443347"/>
          </a:xfrm>
        </p:spPr>
        <p:txBody>
          <a:bodyPr>
            <a:normAutofit/>
          </a:bodyPr>
          <a:lstStyle/>
          <a:p>
            <a:pPr marL="0" indent="0">
              <a:buNone/>
            </a:pPr>
            <a:r>
              <a:rPr lang="tr-TR" sz="1800" b="1" dirty="0" smtClean="0"/>
              <a:t>Atıkların ayrı biriktirilmesi durumunda;</a:t>
            </a:r>
          </a:p>
          <a:p>
            <a:pPr marL="0" indent="0">
              <a:buNone/>
            </a:pPr>
            <a:endParaRPr lang="tr-TR" sz="1800" dirty="0" smtClean="0"/>
          </a:p>
          <a:p>
            <a:pPr marL="0" indent="0">
              <a:buNone/>
            </a:pPr>
            <a:endParaRPr lang="en-US" sz="1800" dirty="0"/>
          </a:p>
          <a:p>
            <a:endParaRPr lang="en-US" dirty="0"/>
          </a:p>
        </p:txBody>
      </p:sp>
      <p:pic>
        <p:nvPicPr>
          <p:cNvPr id="6" name="Resim 5"/>
          <p:cNvPicPr>
            <a:picLocks noChangeAspect="1"/>
          </p:cNvPicPr>
          <p:nvPr/>
        </p:nvPicPr>
        <p:blipFill>
          <a:blip r:embed="rId2"/>
          <a:stretch>
            <a:fillRect/>
          </a:stretch>
        </p:blipFill>
        <p:spPr>
          <a:xfrm>
            <a:off x="2523086" y="2234977"/>
            <a:ext cx="6926877" cy="3686091"/>
          </a:xfrm>
          <a:prstGeom prst="rect">
            <a:avLst/>
          </a:prstGeom>
        </p:spPr>
      </p:pic>
    </p:spTree>
    <p:extLst>
      <p:ext uri="{BB962C8B-B14F-4D97-AF65-F5344CB8AC3E}">
        <p14:creationId xmlns:p14="http://schemas.microsoft.com/office/powerpoint/2010/main" val="297774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92383" y="564130"/>
            <a:ext cx="5752162" cy="585619"/>
          </a:xfrm>
        </p:spPr>
        <p:txBody>
          <a:bodyPr>
            <a:noAutofit/>
          </a:bodyPr>
          <a:lstStyle/>
          <a:p>
            <a:r>
              <a:rPr lang="tr-TR" sz="2000" b="1" dirty="0">
                <a:latin typeface="+mn-lt"/>
              </a:rPr>
              <a:t>Atıkların biriktirilmesi, toplanması ve biriktirme ekipmanlarının </a:t>
            </a:r>
            <a:r>
              <a:rPr lang="tr-TR" sz="2000" b="1" dirty="0" smtClean="0">
                <a:latin typeface="+mn-lt"/>
              </a:rPr>
              <a:t>özellikleri</a:t>
            </a:r>
            <a:br>
              <a:rPr lang="tr-TR" sz="2000" b="1" dirty="0" smtClean="0">
                <a:latin typeface="+mn-lt"/>
              </a:rPr>
            </a:br>
            <a:r>
              <a:rPr lang="tr-TR" sz="2000" b="1" dirty="0" smtClean="0">
                <a:latin typeface="+mn-lt"/>
              </a:rPr>
              <a:t>(Madde 14)</a:t>
            </a:r>
            <a:endParaRPr lang="en-US" sz="2000" b="1" dirty="0">
              <a:latin typeface="+mn-lt"/>
            </a:endParaRPr>
          </a:p>
        </p:txBody>
      </p:sp>
      <p:sp>
        <p:nvSpPr>
          <p:cNvPr id="3" name="İçerik Yer Tutucusu 2"/>
          <p:cNvSpPr>
            <a:spLocks noGrp="1"/>
          </p:cNvSpPr>
          <p:nvPr>
            <p:ph idx="1"/>
          </p:nvPr>
        </p:nvSpPr>
        <p:spPr>
          <a:xfrm>
            <a:off x="4292383" y="1258214"/>
            <a:ext cx="3544719" cy="333413"/>
          </a:xfrm>
        </p:spPr>
        <p:txBody>
          <a:bodyPr>
            <a:normAutofit fontScale="25000" lnSpcReduction="20000"/>
          </a:bodyPr>
          <a:lstStyle/>
          <a:p>
            <a:pPr marL="0" indent="0">
              <a:buNone/>
            </a:pPr>
            <a:endParaRPr lang="tr-TR" sz="1800" dirty="0" smtClean="0">
              <a:solidFill>
                <a:srgbClr val="0070C0"/>
              </a:solidFill>
            </a:endParaRPr>
          </a:p>
          <a:p>
            <a:pPr marL="0" indent="0">
              <a:buNone/>
            </a:pPr>
            <a:r>
              <a:rPr lang="tr-TR" sz="5600" b="1" dirty="0"/>
              <a:t>Atıkların birlikte biriktirilmesi durumunda;</a:t>
            </a:r>
          </a:p>
          <a:p>
            <a:pPr marL="0" indent="0">
              <a:buNone/>
            </a:pPr>
            <a:endParaRPr lang="en-US" sz="1800" dirty="0">
              <a:solidFill>
                <a:srgbClr val="0070C0"/>
              </a:solidFill>
            </a:endParaRPr>
          </a:p>
          <a:p>
            <a:endParaRPr lang="en-US" dirty="0">
              <a:solidFill>
                <a:srgbClr val="0070C0"/>
              </a:solidFill>
            </a:endParaRPr>
          </a:p>
        </p:txBody>
      </p:sp>
      <p:pic>
        <p:nvPicPr>
          <p:cNvPr id="4" name="Resim 3"/>
          <p:cNvPicPr>
            <a:picLocks noChangeAspect="1"/>
          </p:cNvPicPr>
          <p:nvPr/>
        </p:nvPicPr>
        <p:blipFill>
          <a:blip r:embed="rId2"/>
          <a:stretch>
            <a:fillRect/>
          </a:stretch>
        </p:blipFill>
        <p:spPr>
          <a:xfrm>
            <a:off x="4292383" y="1852810"/>
            <a:ext cx="1641582" cy="1954432"/>
          </a:xfrm>
          <a:prstGeom prst="rect">
            <a:avLst/>
          </a:prstGeom>
        </p:spPr>
      </p:pic>
      <p:pic>
        <p:nvPicPr>
          <p:cNvPr id="5" name="Resim 4"/>
          <p:cNvPicPr>
            <a:picLocks noChangeAspect="1"/>
          </p:cNvPicPr>
          <p:nvPr/>
        </p:nvPicPr>
        <p:blipFill>
          <a:blip r:embed="rId3"/>
          <a:stretch>
            <a:fillRect/>
          </a:stretch>
        </p:blipFill>
        <p:spPr>
          <a:xfrm>
            <a:off x="6759217" y="1808694"/>
            <a:ext cx="1436378" cy="2083317"/>
          </a:xfrm>
          <a:prstGeom prst="rect">
            <a:avLst/>
          </a:prstGeom>
        </p:spPr>
      </p:pic>
      <p:pic>
        <p:nvPicPr>
          <p:cNvPr id="7" name="Resim 6"/>
          <p:cNvPicPr>
            <a:picLocks noChangeAspect="1"/>
          </p:cNvPicPr>
          <p:nvPr/>
        </p:nvPicPr>
        <p:blipFill>
          <a:blip r:embed="rId4"/>
          <a:stretch>
            <a:fillRect/>
          </a:stretch>
        </p:blipFill>
        <p:spPr>
          <a:xfrm>
            <a:off x="8882301" y="1852810"/>
            <a:ext cx="1333961" cy="1903043"/>
          </a:xfrm>
          <a:prstGeom prst="rect">
            <a:avLst/>
          </a:prstGeom>
        </p:spPr>
      </p:pic>
      <p:pic>
        <p:nvPicPr>
          <p:cNvPr id="9" name="Resim 8"/>
          <p:cNvPicPr>
            <a:picLocks noChangeAspect="1"/>
          </p:cNvPicPr>
          <p:nvPr/>
        </p:nvPicPr>
        <p:blipFill>
          <a:blip r:embed="rId5"/>
          <a:stretch>
            <a:fillRect/>
          </a:stretch>
        </p:blipFill>
        <p:spPr>
          <a:xfrm>
            <a:off x="6978461" y="4611632"/>
            <a:ext cx="2387277" cy="1597915"/>
          </a:xfrm>
          <a:prstGeom prst="rect">
            <a:avLst/>
          </a:prstGeom>
        </p:spPr>
      </p:pic>
      <p:pic>
        <p:nvPicPr>
          <p:cNvPr id="10" name="Resim 9"/>
          <p:cNvPicPr>
            <a:picLocks noChangeAspect="1"/>
          </p:cNvPicPr>
          <p:nvPr/>
        </p:nvPicPr>
        <p:blipFill>
          <a:blip r:embed="rId6"/>
          <a:stretch>
            <a:fillRect/>
          </a:stretch>
        </p:blipFill>
        <p:spPr>
          <a:xfrm>
            <a:off x="4793294" y="4539514"/>
            <a:ext cx="898302" cy="1763085"/>
          </a:xfrm>
          <a:prstGeom prst="rect">
            <a:avLst/>
          </a:prstGeom>
        </p:spPr>
      </p:pic>
      <p:sp>
        <p:nvSpPr>
          <p:cNvPr id="11" name="Dikdörtgen 10"/>
          <p:cNvSpPr/>
          <p:nvPr/>
        </p:nvSpPr>
        <p:spPr>
          <a:xfrm>
            <a:off x="412305" y="2057087"/>
            <a:ext cx="3372268" cy="2554545"/>
          </a:xfrm>
          <a:prstGeom prst="rect">
            <a:avLst/>
          </a:prstGeom>
        </p:spPr>
        <p:txBody>
          <a:bodyPr wrap="square">
            <a:spAutoFit/>
          </a:bodyPr>
          <a:lstStyle/>
          <a:p>
            <a:pPr algn="just"/>
            <a:r>
              <a:rPr lang="en-US" sz="1600" dirty="0"/>
              <a:t>Atık </a:t>
            </a:r>
            <a:r>
              <a:rPr lang="en-US" sz="1600" dirty="0" err="1"/>
              <a:t>pil</a:t>
            </a:r>
            <a:r>
              <a:rPr lang="en-US" sz="1600" dirty="0"/>
              <a:t>, </a:t>
            </a:r>
            <a:r>
              <a:rPr lang="en-US" sz="1600" dirty="0" err="1"/>
              <a:t>bitkisel</a:t>
            </a:r>
            <a:r>
              <a:rPr lang="en-US" sz="1600" dirty="0"/>
              <a:t> </a:t>
            </a:r>
            <a:r>
              <a:rPr lang="en-US" sz="1600" dirty="0" err="1"/>
              <a:t>atık</a:t>
            </a:r>
            <a:r>
              <a:rPr lang="en-US" sz="1600" dirty="0"/>
              <a:t> </a:t>
            </a:r>
            <a:r>
              <a:rPr lang="en-US" sz="1600" dirty="0" err="1"/>
              <a:t>yağ</a:t>
            </a:r>
            <a:r>
              <a:rPr lang="en-US" sz="1600" dirty="0"/>
              <a:t>, </a:t>
            </a:r>
            <a:r>
              <a:rPr lang="en-US" sz="1600" dirty="0" err="1"/>
              <a:t>atık</a:t>
            </a:r>
            <a:r>
              <a:rPr lang="en-US" sz="1600" dirty="0"/>
              <a:t> </a:t>
            </a:r>
            <a:r>
              <a:rPr lang="en-US" sz="1600" dirty="0" err="1"/>
              <a:t>elektrikli</a:t>
            </a:r>
            <a:r>
              <a:rPr lang="en-US" sz="1600" dirty="0"/>
              <a:t> </a:t>
            </a:r>
            <a:r>
              <a:rPr lang="en-US" sz="1600" dirty="0" err="1"/>
              <a:t>ve</a:t>
            </a:r>
            <a:r>
              <a:rPr lang="en-US" sz="1600" dirty="0"/>
              <a:t> </a:t>
            </a:r>
            <a:r>
              <a:rPr lang="en-US" sz="1600" dirty="0" err="1"/>
              <a:t>elektronik</a:t>
            </a:r>
            <a:r>
              <a:rPr lang="en-US" sz="1600" dirty="0"/>
              <a:t> </a:t>
            </a:r>
            <a:r>
              <a:rPr lang="en-US" sz="1600" dirty="0" err="1"/>
              <a:t>eşya</a:t>
            </a:r>
            <a:r>
              <a:rPr lang="en-US" sz="1600" dirty="0"/>
              <a:t> </a:t>
            </a:r>
            <a:r>
              <a:rPr lang="en-US" sz="1600" dirty="0" err="1"/>
              <a:t>ile</a:t>
            </a:r>
            <a:r>
              <a:rPr lang="en-US" sz="1600" dirty="0"/>
              <a:t> </a:t>
            </a:r>
            <a:r>
              <a:rPr lang="en-US" sz="1600" dirty="0" err="1"/>
              <a:t>diğer</a:t>
            </a:r>
            <a:r>
              <a:rPr lang="en-US" sz="1600" dirty="0"/>
              <a:t> </a:t>
            </a:r>
            <a:r>
              <a:rPr lang="en-US" sz="1600" dirty="0" err="1"/>
              <a:t>geri</a:t>
            </a:r>
            <a:r>
              <a:rPr lang="en-US" sz="1600" dirty="0"/>
              <a:t> </a:t>
            </a:r>
            <a:r>
              <a:rPr lang="en-US" sz="1600" dirty="0" err="1"/>
              <a:t>kazanılabilir</a:t>
            </a:r>
            <a:r>
              <a:rPr lang="en-US" sz="1600" dirty="0"/>
              <a:t> </a:t>
            </a:r>
            <a:r>
              <a:rPr lang="en-US" sz="1600" dirty="0" err="1"/>
              <a:t>atıklar</a:t>
            </a:r>
            <a:r>
              <a:rPr lang="en-US" sz="1600" dirty="0"/>
              <a:t>, </a:t>
            </a:r>
            <a:r>
              <a:rPr lang="en-US" sz="1600" dirty="0" err="1"/>
              <a:t>atık</a:t>
            </a:r>
            <a:r>
              <a:rPr lang="en-US" sz="1600" dirty="0"/>
              <a:t> </a:t>
            </a:r>
            <a:r>
              <a:rPr lang="en-US" sz="1600" dirty="0" err="1"/>
              <a:t>ilaçlar</a:t>
            </a:r>
            <a:r>
              <a:rPr lang="en-US" sz="1600" dirty="0"/>
              <a:t> </a:t>
            </a:r>
            <a:r>
              <a:rPr lang="en-US" sz="1600" dirty="0" err="1"/>
              <a:t>ve</a:t>
            </a:r>
            <a:r>
              <a:rPr lang="en-US" sz="1600" dirty="0"/>
              <a:t> </a:t>
            </a:r>
            <a:r>
              <a:rPr lang="en-US" sz="1600" dirty="0" err="1"/>
              <a:t>büyük</a:t>
            </a:r>
            <a:r>
              <a:rPr lang="en-US" sz="1600" dirty="0"/>
              <a:t> </a:t>
            </a:r>
            <a:r>
              <a:rPr lang="en-US" sz="1600" dirty="0" err="1"/>
              <a:t>hacimli</a:t>
            </a:r>
            <a:r>
              <a:rPr lang="en-US" sz="1600" dirty="0"/>
              <a:t> </a:t>
            </a:r>
            <a:r>
              <a:rPr lang="en-US" sz="1600" dirty="0" err="1"/>
              <a:t>atıklar</a:t>
            </a:r>
            <a:r>
              <a:rPr lang="en-US" sz="1600" dirty="0"/>
              <a:t> </a:t>
            </a:r>
            <a:r>
              <a:rPr lang="en-US" sz="1600" dirty="0" err="1"/>
              <a:t>mahalli</a:t>
            </a:r>
            <a:r>
              <a:rPr lang="en-US" sz="1600" dirty="0"/>
              <a:t> </a:t>
            </a:r>
            <a:r>
              <a:rPr lang="en-US" sz="1600" dirty="0" err="1"/>
              <a:t>idarelerin</a:t>
            </a:r>
            <a:r>
              <a:rPr lang="en-US" sz="1600" dirty="0"/>
              <a:t> </a:t>
            </a:r>
            <a:r>
              <a:rPr lang="en-US" sz="1600" dirty="0" err="1"/>
              <a:t>toplama</a:t>
            </a:r>
            <a:r>
              <a:rPr lang="en-US" sz="1600" dirty="0"/>
              <a:t> </a:t>
            </a:r>
            <a:r>
              <a:rPr lang="en-US" sz="1600" dirty="0" err="1"/>
              <a:t>planına</a:t>
            </a:r>
            <a:r>
              <a:rPr lang="en-US" sz="1600" dirty="0"/>
              <a:t> </a:t>
            </a:r>
            <a:r>
              <a:rPr lang="en-US" sz="1600" dirty="0" err="1"/>
              <a:t>uygun</a:t>
            </a:r>
            <a:r>
              <a:rPr lang="en-US" sz="1600" dirty="0"/>
              <a:t> </a:t>
            </a:r>
            <a:r>
              <a:rPr lang="en-US" sz="1600" dirty="0" err="1"/>
              <a:t>olarak</a:t>
            </a:r>
            <a:r>
              <a:rPr lang="en-US" sz="1600" dirty="0"/>
              <a:t> </a:t>
            </a:r>
            <a:r>
              <a:rPr lang="en-US" sz="1600" dirty="0" err="1"/>
              <a:t>biriktirilerek</a:t>
            </a:r>
            <a:r>
              <a:rPr lang="en-US" sz="1600" dirty="0"/>
              <a:t> </a:t>
            </a:r>
            <a:r>
              <a:rPr lang="en-US" sz="1600" dirty="0" err="1"/>
              <a:t>yetkili</a:t>
            </a:r>
            <a:r>
              <a:rPr lang="en-US" sz="1600" dirty="0"/>
              <a:t> </a:t>
            </a:r>
            <a:r>
              <a:rPr lang="en-US" sz="1600" dirty="0" err="1"/>
              <a:t>idareye</a:t>
            </a:r>
            <a:r>
              <a:rPr lang="en-US" sz="1600" dirty="0"/>
              <a:t> </a:t>
            </a:r>
            <a:r>
              <a:rPr lang="en-US" sz="1600" dirty="0" err="1"/>
              <a:t>teslim</a:t>
            </a:r>
            <a:r>
              <a:rPr lang="en-US" sz="1600" dirty="0"/>
              <a:t> </a:t>
            </a:r>
            <a:r>
              <a:rPr lang="en-US" sz="1600" dirty="0" err="1"/>
              <a:t>edilir</a:t>
            </a:r>
            <a:r>
              <a:rPr lang="en-US" sz="1600" dirty="0"/>
              <a:t> </a:t>
            </a:r>
            <a:r>
              <a:rPr lang="en-US" sz="1600" dirty="0" err="1"/>
              <a:t>veya</a:t>
            </a:r>
            <a:r>
              <a:rPr lang="en-US" sz="1600" dirty="0"/>
              <a:t> </a:t>
            </a:r>
            <a:r>
              <a:rPr lang="en-US" sz="1600" dirty="0" err="1"/>
              <a:t>bu</a:t>
            </a:r>
            <a:r>
              <a:rPr lang="en-US" sz="1600" dirty="0"/>
              <a:t> </a:t>
            </a:r>
            <a:r>
              <a:rPr lang="en-US" sz="1600" dirty="0" err="1"/>
              <a:t>atıklar</a:t>
            </a:r>
            <a:r>
              <a:rPr lang="en-US" sz="1600" dirty="0"/>
              <a:t> </a:t>
            </a:r>
            <a:r>
              <a:rPr lang="en-US" sz="1600" dirty="0" err="1"/>
              <a:t>için</a:t>
            </a:r>
            <a:r>
              <a:rPr lang="en-US" sz="1600" dirty="0"/>
              <a:t> </a:t>
            </a:r>
            <a:r>
              <a:rPr lang="en-US" sz="1600" dirty="0" err="1"/>
              <a:t>oluşturulmuş</a:t>
            </a:r>
            <a:r>
              <a:rPr lang="en-US" sz="1600" dirty="0"/>
              <a:t> </a:t>
            </a:r>
            <a:r>
              <a:rPr lang="en-US" sz="1600" dirty="0" err="1"/>
              <a:t>toplama</a:t>
            </a:r>
            <a:r>
              <a:rPr lang="en-US" sz="1600" dirty="0"/>
              <a:t> </a:t>
            </a:r>
            <a:r>
              <a:rPr lang="en-US" sz="1600" dirty="0" err="1"/>
              <a:t>noktalarına</a:t>
            </a:r>
            <a:r>
              <a:rPr lang="en-US" sz="1600" dirty="0"/>
              <a:t>, </a:t>
            </a:r>
            <a:r>
              <a:rPr lang="en-US" sz="1600" dirty="0" err="1"/>
              <a:t>atık</a:t>
            </a:r>
            <a:r>
              <a:rPr lang="en-US" sz="1600" dirty="0"/>
              <a:t> </a:t>
            </a:r>
            <a:r>
              <a:rPr lang="en-US" sz="1600" dirty="0" err="1"/>
              <a:t>getirme</a:t>
            </a:r>
            <a:r>
              <a:rPr lang="en-US" sz="1600" dirty="0"/>
              <a:t> </a:t>
            </a:r>
            <a:r>
              <a:rPr lang="en-US" sz="1600" dirty="0" err="1"/>
              <a:t>merkezlerine</a:t>
            </a:r>
            <a:r>
              <a:rPr lang="en-US" sz="1600" dirty="0"/>
              <a:t> </a:t>
            </a:r>
            <a:r>
              <a:rPr lang="en-US" sz="1600" dirty="0" err="1"/>
              <a:t>ve</a:t>
            </a:r>
            <a:r>
              <a:rPr lang="en-US" sz="1600" dirty="0"/>
              <a:t>/</a:t>
            </a:r>
            <a:r>
              <a:rPr lang="en-US" sz="1600" dirty="0" err="1"/>
              <a:t>veya</a:t>
            </a:r>
            <a:r>
              <a:rPr lang="en-US" sz="1600" dirty="0"/>
              <a:t> </a:t>
            </a:r>
            <a:r>
              <a:rPr lang="en-US" sz="1600" dirty="0" err="1"/>
              <a:t>atık</a:t>
            </a:r>
            <a:r>
              <a:rPr lang="en-US" sz="1600" dirty="0"/>
              <a:t> </a:t>
            </a:r>
            <a:r>
              <a:rPr lang="en-US" sz="1600" dirty="0" err="1"/>
              <a:t>işleme</a:t>
            </a:r>
            <a:r>
              <a:rPr lang="en-US" sz="1600" dirty="0"/>
              <a:t> </a:t>
            </a:r>
            <a:r>
              <a:rPr lang="en-US" sz="1600" dirty="0" err="1"/>
              <a:t>tesislerine</a:t>
            </a:r>
            <a:r>
              <a:rPr lang="en-US" sz="1600" dirty="0"/>
              <a:t> </a:t>
            </a:r>
            <a:r>
              <a:rPr lang="en-US" sz="1600" dirty="0" err="1"/>
              <a:t>teslim</a:t>
            </a:r>
            <a:r>
              <a:rPr lang="en-US" sz="1600" dirty="0"/>
              <a:t> </a:t>
            </a:r>
            <a:r>
              <a:rPr lang="en-US" sz="1600" dirty="0" err="1"/>
              <a:t>edilir</a:t>
            </a:r>
            <a:r>
              <a:rPr lang="en-US" sz="1600" dirty="0"/>
              <a:t>.</a:t>
            </a:r>
          </a:p>
        </p:txBody>
      </p:sp>
    </p:spTree>
    <p:extLst>
      <p:ext uri="{BB962C8B-B14F-4D97-AF65-F5344CB8AC3E}">
        <p14:creationId xmlns:p14="http://schemas.microsoft.com/office/powerpoint/2010/main" val="180354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63716" y="216917"/>
            <a:ext cx="3332747" cy="597400"/>
          </a:xfrm>
        </p:spPr>
        <p:txBody>
          <a:bodyPr>
            <a:normAutofit/>
          </a:bodyPr>
          <a:lstStyle/>
          <a:p>
            <a:r>
              <a:rPr lang="tr-TR" sz="2400" b="1" dirty="0" smtClean="0">
                <a:latin typeface="+mn-lt"/>
              </a:rPr>
              <a:t>Geçici Depolama Alanı </a:t>
            </a:r>
            <a:endParaRPr lang="en-US" sz="2400" b="1" dirty="0">
              <a:latin typeface="+mn-lt"/>
            </a:endParaRPr>
          </a:p>
        </p:txBody>
      </p:sp>
      <p:pic>
        <p:nvPicPr>
          <p:cNvPr id="4" name="Resim 3"/>
          <p:cNvPicPr>
            <a:picLocks noChangeAspect="1"/>
          </p:cNvPicPr>
          <p:nvPr/>
        </p:nvPicPr>
        <p:blipFill>
          <a:blip r:embed="rId2"/>
          <a:stretch>
            <a:fillRect/>
          </a:stretch>
        </p:blipFill>
        <p:spPr>
          <a:xfrm>
            <a:off x="164432" y="814317"/>
            <a:ext cx="3286800" cy="3268125"/>
          </a:xfrm>
          <a:prstGeom prst="rect">
            <a:avLst/>
          </a:prstGeom>
        </p:spPr>
      </p:pic>
      <p:pic>
        <p:nvPicPr>
          <p:cNvPr id="5" name="Resim 4"/>
          <p:cNvPicPr>
            <a:picLocks noChangeAspect="1"/>
          </p:cNvPicPr>
          <p:nvPr/>
        </p:nvPicPr>
        <p:blipFill>
          <a:blip r:embed="rId3"/>
          <a:stretch>
            <a:fillRect/>
          </a:stretch>
        </p:blipFill>
        <p:spPr>
          <a:xfrm>
            <a:off x="2504573" y="2455285"/>
            <a:ext cx="4636060" cy="3035870"/>
          </a:xfrm>
          <a:prstGeom prst="rect">
            <a:avLst/>
          </a:prstGeom>
        </p:spPr>
      </p:pic>
      <p:pic>
        <p:nvPicPr>
          <p:cNvPr id="6" name="Resim 5"/>
          <p:cNvPicPr>
            <a:picLocks noChangeAspect="1"/>
          </p:cNvPicPr>
          <p:nvPr/>
        </p:nvPicPr>
        <p:blipFill>
          <a:blip r:embed="rId4"/>
          <a:stretch>
            <a:fillRect/>
          </a:stretch>
        </p:blipFill>
        <p:spPr>
          <a:xfrm>
            <a:off x="6007504" y="3821520"/>
            <a:ext cx="5498705" cy="2595905"/>
          </a:xfrm>
          <a:prstGeom prst="rect">
            <a:avLst/>
          </a:prstGeom>
        </p:spPr>
      </p:pic>
    </p:spTree>
    <p:extLst>
      <p:ext uri="{BB962C8B-B14F-4D97-AF65-F5344CB8AC3E}">
        <p14:creationId xmlns:p14="http://schemas.microsoft.com/office/powerpoint/2010/main" val="302972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6783" y="654017"/>
            <a:ext cx="4856430" cy="653737"/>
          </a:xfrm>
        </p:spPr>
        <p:txBody>
          <a:bodyPr>
            <a:normAutofit/>
          </a:bodyPr>
          <a:lstStyle/>
          <a:p>
            <a:r>
              <a:rPr lang="tr-TR" sz="2400" b="1" dirty="0" smtClean="0">
                <a:latin typeface="+mn-lt"/>
              </a:rPr>
              <a:t>Bakanlığımız Sıfır Atık Uygulaması</a:t>
            </a:r>
            <a:endParaRPr lang="en-US" sz="2400" b="1" dirty="0">
              <a:latin typeface="+mn-lt"/>
            </a:endParaRPr>
          </a:p>
        </p:txBody>
      </p:sp>
      <p:sp>
        <p:nvSpPr>
          <p:cNvPr id="3" name="İçerik Yer Tutucusu 2"/>
          <p:cNvSpPr>
            <a:spLocks noGrp="1"/>
          </p:cNvSpPr>
          <p:nvPr>
            <p:ph idx="1"/>
          </p:nvPr>
        </p:nvSpPr>
        <p:spPr>
          <a:xfrm>
            <a:off x="826783" y="2178392"/>
            <a:ext cx="2786149" cy="2178282"/>
          </a:xfrm>
        </p:spPr>
        <p:txBody>
          <a:bodyPr>
            <a:normAutofit/>
          </a:bodyPr>
          <a:lstStyle/>
          <a:p>
            <a:pPr marL="0" indent="0">
              <a:buNone/>
            </a:pPr>
            <a:r>
              <a:rPr lang="tr-TR" sz="2400" dirty="0" smtClean="0"/>
              <a:t>2016 yılından beri  Bakanlık merkez binamızda uygulanmaktadır.</a:t>
            </a:r>
            <a:endParaRPr lang="tr-TR" sz="2400" dirty="0"/>
          </a:p>
          <a:p>
            <a:pPr marL="0" indent="0">
              <a:buNone/>
            </a:pPr>
            <a:endParaRPr lang="tr-TR" sz="2400" dirty="0"/>
          </a:p>
        </p:txBody>
      </p:sp>
      <p:pic>
        <p:nvPicPr>
          <p:cNvPr id="5" name="Resim 4"/>
          <p:cNvPicPr>
            <a:picLocks noChangeAspect="1"/>
          </p:cNvPicPr>
          <p:nvPr/>
        </p:nvPicPr>
        <p:blipFill>
          <a:blip r:embed="rId2"/>
          <a:stretch>
            <a:fillRect/>
          </a:stretch>
        </p:blipFill>
        <p:spPr>
          <a:xfrm>
            <a:off x="5683213" y="1307754"/>
            <a:ext cx="6443479" cy="4660783"/>
          </a:xfrm>
          <a:prstGeom prst="rect">
            <a:avLst/>
          </a:prstGeom>
        </p:spPr>
      </p:pic>
    </p:spTree>
    <p:extLst>
      <p:ext uri="{BB962C8B-B14F-4D97-AF65-F5344CB8AC3E}">
        <p14:creationId xmlns:p14="http://schemas.microsoft.com/office/powerpoint/2010/main" val="174584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6208971" y="4002777"/>
            <a:ext cx="5173341" cy="2829198"/>
          </a:xfrm>
          <a:prstGeom prst="rect">
            <a:avLst/>
          </a:prstGeom>
        </p:spPr>
      </p:pic>
      <p:pic>
        <p:nvPicPr>
          <p:cNvPr id="6" name="Resim 5"/>
          <p:cNvPicPr>
            <a:picLocks noChangeAspect="1"/>
          </p:cNvPicPr>
          <p:nvPr/>
        </p:nvPicPr>
        <p:blipFill>
          <a:blip r:embed="rId3"/>
          <a:stretch>
            <a:fillRect/>
          </a:stretch>
        </p:blipFill>
        <p:spPr>
          <a:xfrm>
            <a:off x="1169503" y="473983"/>
            <a:ext cx="4261547" cy="3057798"/>
          </a:xfrm>
          <a:prstGeom prst="rect">
            <a:avLst/>
          </a:prstGeom>
        </p:spPr>
      </p:pic>
      <p:pic>
        <p:nvPicPr>
          <p:cNvPr id="7" name="Resim 6"/>
          <p:cNvPicPr>
            <a:picLocks noChangeAspect="1"/>
          </p:cNvPicPr>
          <p:nvPr/>
        </p:nvPicPr>
        <p:blipFill>
          <a:blip r:embed="rId4"/>
          <a:stretch>
            <a:fillRect/>
          </a:stretch>
        </p:blipFill>
        <p:spPr>
          <a:xfrm>
            <a:off x="841957" y="4028802"/>
            <a:ext cx="5121824" cy="2829198"/>
          </a:xfrm>
          <a:prstGeom prst="rect">
            <a:avLst/>
          </a:prstGeom>
        </p:spPr>
      </p:pic>
      <p:pic>
        <p:nvPicPr>
          <p:cNvPr id="9" name="Resim 8"/>
          <p:cNvPicPr>
            <a:picLocks noChangeAspect="1"/>
          </p:cNvPicPr>
          <p:nvPr/>
        </p:nvPicPr>
        <p:blipFill>
          <a:blip r:embed="rId5"/>
          <a:stretch>
            <a:fillRect/>
          </a:stretch>
        </p:blipFill>
        <p:spPr>
          <a:xfrm>
            <a:off x="6664398" y="579990"/>
            <a:ext cx="4262485" cy="3131766"/>
          </a:xfrm>
          <a:prstGeom prst="rect">
            <a:avLst/>
          </a:prstGeom>
        </p:spPr>
      </p:pic>
    </p:spTree>
    <p:extLst>
      <p:ext uri="{BB962C8B-B14F-4D97-AF65-F5344CB8AC3E}">
        <p14:creationId xmlns:p14="http://schemas.microsoft.com/office/powerpoint/2010/main" val="168636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7414" y="3479715"/>
            <a:ext cx="1867146" cy="545465"/>
          </a:xfrm>
        </p:spPr>
        <p:txBody>
          <a:bodyPr>
            <a:normAutofit/>
          </a:bodyPr>
          <a:lstStyle/>
          <a:p>
            <a:r>
              <a:rPr lang="tr-TR" sz="2800" b="1" dirty="0" smtClean="0">
                <a:solidFill>
                  <a:schemeClr val="bg1"/>
                </a:solidFill>
                <a:latin typeface="+mn-lt"/>
              </a:rPr>
              <a:t>Nedir?</a:t>
            </a:r>
            <a:endParaRPr lang="en-US" sz="2800" b="1" dirty="0">
              <a:solidFill>
                <a:schemeClr val="bg1"/>
              </a:solidFill>
              <a:latin typeface="+mn-lt"/>
            </a:endParaRPr>
          </a:p>
        </p:txBody>
      </p:sp>
      <p:pic>
        <p:nvPicPr>
          <p:cNvPr id="4" name="Resim 3"/>
          <p:cNvPicPr>
            <a:picLocks noChangeAspect="1"/>
          </p:cNvPicPr>
          <p:nvPr/>
        </p:nvPicPr>
        <p:blipFill>
          <a:blip r:embed="rId2"/>
          <a:stretch>
            <a:fillRect/>
          </a:stretch>
        </p:blipFill>
        <p:spPr>
          <a:xfrm>
            <a:off x="1" y="1"/>
            <a:ext cx="12192000" cy="6858000"/>
          </a:xfrm>
          <a:prstGeom prst="rect">
            <a:avLst/>
          </a:prstGeom>
        </p:spPr>
      </p:pic>
      <p:sp>
        <p:nvSpPr>
          <p:cNvPr id="3" name="İçerik Yer Tutucusu 2"/>
          <p:cNvSpPr>
            <a:spLocks noGrp="1"/>
          </p:cNvSpPr>
          <p:nvPr>
            <p:ph idx="1"/>
          </p:nvPr>
        </p:nvSpPr>
        <p:spPr>
          <a:xfrm>
            <a:off x="142241" y="70088"/>
            <a:ext cx="6458990" cy="3542741"/>
          </a:xfrm>
        </p:spPr>
        <p:txBody>
          <a:bodyPr>
            <a:noAutofit/>
          </a:bodyPr>
          <a:lstStyle/>
          <a:p>
            <a:pPr marL="0" indent="0" algn="just">
              <a:buNone/>
            </a:pPr>
            <a:r>
              <a:rPr lang="tr-TR" b="1" dirty="0" smtClean="0"/>
              <a:t>Sıfır Atık</a:t>
            </a:r>
          </a:p>
          <a:p>
            <a:pPr marL="0" indent="0" algn="just">
              <a:buNone/>
            </a:pPr>
            <a:endParaRPr lang="tr-TR" sz="2000" b="1" dirty="0" smtClean="0"/>
          </a:p>
          <a:p>
            <a:pPr marL="0" indent="0" algn="just">
              <a:buNone/>
            </a:pPr>
            <a:r>
              <a:rPr lang="tr-TR" sz="2000" dirty="0" smtClean="0"/>
              <a:t>Üretim</a:t>
            </a:r>
            <a:r>
              <a:rPr lang="tr-TR" sz="2000" dirty="0"/>
              <a:t>, tüketim ve hizmet süreçlerinde atık oluşumunun önlenmesi/azaltılması, yeniden kullanıma öncelik verilmesi, oluşan atıkların ise kaynağında ayrı biriktirilerek toplanması ve geri dönüşüm ve/veya geri kazanımının sağlanarak </a:t>
            </a:r>
            <a:r>
              <a:rPr lang="tr-TR" sz="2000" dirty="0" err="1"/>
              <a:t>bertarafa</a:t>
            </a:r>
            <a:r>
              <a:rPr lang="tr-TR" sz="2000" dirty="0"/>
              <a:t> gönderilecek atık miktarının azaltılması suretiyle çevre ve insan sağlığının ve tüm kaynakların korunmasını hedefleyen </a:t>
            </a:r>
            <a:r>
              <a:rPr lang="tr-TR" sz="2000" dirty="0" smtClean="0"/>
              <a:t>yaklaşımdır.</a:t>
            </a:r>
            <a:endParaRPr lang="tr-TR" sz="2000" dirty="0"/>
          </a:p>
        </p:txBody>
      </p:sp>
    </p:spTree>
    <p:extLst>
      <p:ext uri="{BB962C8B-B14F-4D97-AF65-F5344CB8AC3E}">
        <p14:creationId xmlns:p14="http://schemas.microsoft.com/office/powerpoint/2010/main" val="55276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07755" y="400393"/>
            <a:ext cx="6101954" cy="585134"/>
          </a:xfrm>
        </p:spPr>
        <p:txBody>
          <a:bodyPr>
            <a:normAutofit fontScale="90000"/>
          </a:bodyPr>
          <a:lstStyle/>
          <a:p>
            <a:r>
              <a:rPr lang="tr-TR" sz="2400" b="1" dirty="0" smtClean="0">
                <a:latin typeface="+mn-lt"/>
              </a:rPr>
              <a:t>Sıfır Atık Belgesi </a:t>
            </a:r>
            <a:br>
              <a:rPr lang="tr-TR" sz="2400" b="1" dirty="0" smtClean="0">
                <a:latin typeface="+mn-lt"/>
              </a:rPr>
            </a:br>
            <a:r>
              <a:rPr lang="tr-TR" sz="2400" b="1" dirty="0" smtClean="0">
                <a:latin typeface="+mn-lt"/>
              </a:rPr>
              <a:t>Nitelikleri (Madde 15)</a:t>
            </a:r>
            <a:r>
              <a:rPr lang="tr-TR" sz="2400" b="1" dirty="0" smtClean="0">
                <a:solidFill>
                  <a:schemeClr val="bg1"/>
                </a:solidFill>
                <a:latin typeface="+mn-lt"/>
              </a:rPr>
              <a:t/>
            </a:r>
            <a:br>
              <a:rPr lang="tr-TR" sz="2400" b="1" dirty="0" smtClean="0">
                <a:solidFill>
                  <a:schemeClr val="bg1"/>
                </a:solidFill>
                <a:latin typeface="+mn-lt"/>
              </a:rPr>
            </a:br>
            <a:r>
              <a:rPr lang="tr-TR" sz="2400" b="1" dirty="0" smtClean="0">
                <a:solidFill>
                  <a:schemeClr val="bg1"/>
                </a:solidFill>
                <a:latin typeface="+mn-lt"/>
              </a:rPr>
              <a:t>(Madde 15)</a:t>
            </a:r>
            <a:endParaRPr lang="en-US" sz="2400" b="1" dirty="0">
              <a:solidFill>
                <a:schemeClr val="bg1"/>
              </a:solidFill>
              <a:latin typeface="+mn-lt"/>
            </a:endParaRPr>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624611480"/>
              </p:ext>
            </p:extLst>
          </p:nvPr>
        </p:nvGraphicFramePr>
        <p:xfrm>
          <a:off x="2241253" y="3375666"/>
          <a:ext cx="7530355" cy="217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etin kutusu 8"/>
          <p:cNvSpPr txBox="1"/>
          <p:nvPr/>
        </p:nvSpPr>
        <p:spPr>
          <a:xfrm>
            <a:off x="3254711" y="1214359"/>
            <a:ext cx="5686318" cy="1631216"/>
          </a:xfrm>
          <a:prstGeom prst="rect">
            <a:avLst/>
          </a:prstGeom>
          <a:noFill/>
        </p:spPr>
        <p:txBody>
          <a:bodyPr wrap="square" rtlCol="0">
            <a:spAutoFit/>
          </a:bodyPr>
          <a:lstStyle/>
          <a:p>
            <a:pPr algn="just"/>
            <a:r>
              <a:rPr lang="tr-TR" sz="2000" dirty="0" smtClean="0">
                <a:ea typeface="Times New Roman" panose="02020603050405020304" pitchFamily="18" charset="0"/>
              </a:rPr>
              <a:t>Sıfır atık yönetim sistemlerini kuran mahalli idareler ile EK-1 listede tanımlı diğer yerlere ve gönüllülük esasına dayalı olarak sıfır atık yönetim sistemini kuranlara verilecek, nitelikleri Bakanlıkça belirlenen belgedir.</a:t>
            </a:r>
            <a:endParaRPr lang="en-US" sz="2000" dirty="0"/>
          </a:p>
        </p:txBody>
      </p:sp>
    </p:spTree>
    <p:extLst>
      <p:ext uri="{BB962C8B-B14F-4D97-AF65-F5344CB8AC3E}">
        <p14:creationId xmlns:p14="http://schemas.microsoft.com/office/powerpoint/2010/main" val="216990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18875" y="393430"/>
            <a:ext cx="7148580" cy="1284655"/>
          </a:xfrm>
        </p:spPr>
        <p:txBody>
          <a:bodyPr>
            <a:normAutofit/>
          </a:bodyPr>
          <a:lstStyle/>
          <a:p>
            <a:r>
              <a:rPr lang="tr-TR" sz="2400" b="1" dirty="0" smtClean="0">
                <a:latin typeface="+mn-lt"/>
              </a:rPr>
              <a:t>Sıfır Atık Belgesi Alma Yükümlülüğü (Madde 16)</a:t>
            </a:r>
            <a:endParaRPr lang="en-US" sz="2400" b="1" dirty="0">
              <a:latin typeface="+mn-lt"/>
            </a:endParaRPr>
          </a:p>
        </p:txBody>
      </p:sp>
      <p:sp>
        <p:nvSpPr>
          <p:cNvPr id="3" name="İçerik Yer Tutucusu 2"/>
          <p:cNvSpPr>
            <a:spLocks noGrp="1"/>
          </p:cNvSpPr>
          <p:nvPr>
            <p:ph idx="1"/>
          </p:nvPr>
        </p:nvSpPr>
        <p:spPr>
          <a:xfrm>
            <a:off x="2344992" y="1290158"/>
            <a:ext cx="7696345" cy="4765175"/>
          </a:xfrm>
        </p:spPr>
        <p:txBody>
          <a:bodyPr>
            <a:normAutofit fontScale="92500" lnSpcReduction="10000"/>
          </a:bodyPr>
          <a:lstStyle/>
          <a:p>
            <a:pPr algn="just"/>
            <a:endParaRPr lang="tr-TR" dirty="0" smtClean="0">
              <a:latin typeface="Times New Roman" panose="02020603050405020304" pitchFamily="18" charset="0"/>
              <a:ea typeface="Times New Roman" panose="02020603050405020304" pitchFamily="18" charset="0"/>
            </a:endParaRPr>
          </a:p>
          <a:p>
            <a:pPr algn="just"/>
            <a:r>
              <a:rPr lang="tr-TR" sz="2200" dirty="0" smtClean="0"/>
              <a:t>300 </a:t>
            </a:r>
            <a:r>
              <a:rPr lang="tr-TR" sz="2200" dirty="0"/>
              <a:t>ve üzeri konuta sahip siteler hariç diğer konutlar belediyelerin sıfır atık yönetim sistemi içerisinde değerlendirilir; ayrıca sıfır atık belgesi düzenlenmez</a:t>
            </a:r>
            <a:r>
              <a:rPr lang="tr-TR" sz="2200" dirty="0" smtClean="0"/>
              <a:t>.</a:t>
            </a:r>
          </a:p>
          <a:p>
            <a:pPr marL="0" indent="0" algn="just">
              <a:buNone/>
            </a:pPr>
            <a:endParaRPr lang="tr-TR" sz="2200" dirty="0"/>
          </a:p>
          <a:p>
            <a:pPr algn="just"/>
            <a:r>
              <a:rPr lang="tr-TR" sz="2200" dirty="0" smtClean="0"/>
              <a:t>İçerisinde </a:t>
            </a:r>
            <a:r>
              <a:rPr lang="tr-TR" sz="2200" dirty="0"/>
              <a:t>birden fazla kurum, kuruluş ve işletme barındıran ve ortak bir yönetimi olan bina ve yerleşkelere, içerisindeki tüm kurum, kuruluş ve işletmeleri kapsayacak şekilde seviyesine uygun tek bir sıfır atık belgesi düzenlenir. Ancak, </a:t>
            </a:r>
            <a:r>
              <a:rPr lang="tr-TR" sz="2200" dirty="0" smtClean="0"/>
              <a:t>OSB’ler ile </a:t>
            </a:r>
            <a:r>
              <a:rPr lang="tr-TR" sz="2200" dirty="0"/>
              <a:t>havalimanları içerisindeki kurum, kuruluş ve işletmeler talep etmeleri halinde ayrıca münferit belge müracaatında bulunabilirler</a:t>
            </a:r>
            <a:r>
              <a:rPr lang="tr-TR" sz="2200" dirty="0" smtClean="0"/>
              <a:t>.</a:t>
            </a:r>
          </a:p>
          <a:p>
            <a:pPr marL="0" indent="0" algn="just">
              <a:buNone/>
            </a:pPr>
            <a:endParaRPr lang="tr-TR" sz="2200" dirty="0"/>
          </a:p>
          <a:p>
            <a:pPr algn="just"/>
            <a:r>
              <a:rPr lang="tr-TR" sz="2200" dirty="0" smtClean="0"/>
              <a:t>Ortak </a:t>
            </a:r>
            <a:r>
              <a:rPr lang="tr-TR" sz="2200" dirty="0"/>
              <a:t>bir yönetimi olmayan, ancak sıfır atık yönetim sistemini birlikte kuran ve işleten, aynı bina veya yerleşke içerisinde bulunan kurum, kuruluş ve işletmeler münferit belge müracaatında bulunabileceği gibi seviyesine uygun tek bir sıfır atık belgesi için de müracaat edebilirler.</a:t>
            </a:r>
          </a:p>
        </p:txBody>
      </p:sp>
    </p:spTree>
    <p:extLst>
      <p:ext uri="{BB962C8B-B14F-4D97-AF65-F5344CB8AC3E}">
        <p14:creationId xmlns:p14="http://schemas.microsoft.com/office/powerpoint/2010/main" val="1286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5232" y="380650"/>
            <a:ext cx="7092186" cy="603063"/>
          </a:xfrm>
        </p:spPr>
        <p:txBody>
          <a:bodyPr>
            <a:normAutofit/>
          </a:bodyPr>
          <a:lstStyle/>
          <a:p>
            <a:r>
              <a:rPr lang="tr-TR" sz="2000" b="1" dirty="0" smtClean="0">
                <a:latin typeface="+mn-lt"/>
              </a:rPr>
              <a:t>Sıfır Atık Belgesi Alma Yükümlülüğü (Madde 16)</a:t>
            </a:r>
            <a:endParaRPr lang="en-US" sz="2000" b="1" dirty="0">
              <a:latin typeface="+mn-lt"/>
            </a:endParaRPr>
          </a:p>
        </p:txBody>
      </p:sp>
      <p:sp>
        <p:nvSpPr>
          <p:cNvPr id="3" name="İçerik Yer Tutucusu 2"/>
          <p:cNvSpPr>
            <a:spLocks noGrp="1"/>
          </p:cNvSpPr>
          <p:nvPr>
            <p:ph idx="1"/>
          </p:nvPr>
        </p:nvSpPr>
        <p:spPr>
          <a:xfrm>
            <a:off x="7528281" y="2463367"/>
            <a:ext cx="3331376" cy="1875877"/>
          </a:xfrm>
        </p:spPr>
        <p:txBody>
          <a:bodyPr>
            <a:normAutofit/>
          </a:bodyPr>
          <a:lstStyle/>
          <a:p>
            <a:pPr marL="0" indent="0" algn="just">
              <a:buNone/>
            </a:pPr>
            <a:endParaRPr lang="tr-TR" dirty="0" smtClean="0">
              <a:latin typeface="Times New Roman" panose="02020603050405020304" pitchFamily="18" charset="0"/>
              <a:ea typeface="Times New Roman" panose="02020603050405020304" pitchFamily="18" charset="0"/>
            </a:endParaRPr>
          </a:p>
          <a:p>
            <a:pPr marL="0" indent="0" algn="just">
              <a:buNone/>
            </a:pPr>
            <a:r>
              <a:rPr lang="tr-TR" sz="1800" dirty="0" smtClean="0"/>
              <a:t>Ek-1  listesi dışındaki </a:t>
            </a:r>
            <a:r>
              <a:rPr lang="en-US" sz="1800" dirty="0" smtClean="0"/>
              <a:t> </a:t>
            </a:r>
            <a:r>
              <a:rPr lang="en-US" sz="1800" dirty="0" err="1"/>
              <a:t>yerler</a:t>
            </a:r>
            <a:r>
              <a:rPr lang="en-US" sz="1800" dirty="0"/>
              <a:t> </a:t>
            </a:r>
            <a:r>
              <a:rPr lang="en-US" sz="1800" dirty="0" err="1" smtClean="0"/>
              <a:t>talep</a:t>
            </a:r>
            <a:r>
              <a:rPr lang="en-US" sz="1800" dirty="0" smtClean="0"/>
              <a:t> </a:t>
            </a:r>
            <a:r>
              <a:rPr lang="en-US" sz="1800" dirty="0" err="1"/>
              <a:t>etmeleri</a:t>
            </a:r>
            <a:r>
              <a:rPr lang="en-US" sz="1800" dirty="0"/>
              <a:t> </a:t>
            </a:r>
            <a:r>
              <a:rPr lang="en-US" sz="1800" dirty="0" err="1"/>
              <a:t>halinde</a:t>
            </a:r>
            <a:r>
              <a:rPr lang="en-US" sz="1800" dirty="0"/>
              <a:t> </a:t>
            </a:r>
            <a:r>
              <a:rPr lang="en-US" sz="1800" dirty="0" err="1"/>
              <a:t>temel</a:t>
            </a:r>
            <a:r>
              <a:rPr lang="en-US" sz="1800" dirty="0"/>
              <a:t> </a:t>
            </a:r>
            <a:r>
              <a:rPr lang="en-US" sz="1800" dirty="0" err="1"/>
              <a:t>seviyede</a:t>
            </a:r>
            <a:r>
              <a:rPr lang="en-US" sz="1800" dirty="0"/>
              <a:t> </a:t>
            </a:r>
            <a:r>
              <a:rPr lang="en-US" sz="1800" dirty="0" err="1"/>
              <a:t>belge</a:t>
            </a:r>
            <a:r>
              <a:rPr lang="en-US" sz="1800" dirty="0"/>
              <a:t> </a:t>
            </a:r>
            <a:r>
              <a:rPr lang="en-US" sz="1800" dirty="0" err="1"/>
              <a:t>almak</a:t>
            </a:r>
            <a:r>
              <a:rPr lang="en-US" sz="1800" dirty="0"/>
              <a:t> </a:t>
            </a:r>
            <a:r>
              <a:rPr lang="en-US" sz="1800" dirty="0" err="1"/>
              <a:t>için</a:t>
            </a:r>
            <a:r>
              <a:rPr lang="en-US" sz="1800" dirty="0"/>
              <a:t> </a:t>
            </a:r>
            <a:r>
              <a:rPr lang="en-US" sz="1800" dirty="0" err="1"/>
              <a:t>müracaatta</a:t>
            </a:r>
            <a:r>
              <a:rPr lang="en-US" sz="1800" dirty="0"/>
              <a:t> </a:t>
            </a:r>
            <a:r>
              <a:rPr lang="en-US" sz="1800" dirty="0" err="1"/>
              <a:t>bulunabilir</a:t>
            </a:r>
            <a:r>
              <a:rPr lang="tr-TR" sz="1800" dirty="0" err="1" smtClean="0"/>
              <a:t>ler</a:t>
            </a:r>
            <a:r>
              <a:rPr lang="tr-TR" sz="1800" dirty="0" smtClean="0"/>
              <a:t>.</a:t>
            </a:r>
          </a:p>
          <a:p>
            <a:pPr marL="0" indent="0" algn="just">
              <a:buNone/>
            </a:pPr>
            <a:endParaRPr lang="tr-TR" sz="1800" dirty="0" smtClean="0">
              <a:ea typeface="Times New Roman" panose="02020603050405020304" pitchFamily="18" charset="0"/>
            </a:endParaRPr>
          </a:p>
        </p:txBody>
      </p:sp>
      <p:graphicFrame>
        <p:nvGraphicFramePr>
          <p:cNvPr id="4" name="Diyagram 3"/>
          <p:cNvGraphicFramePr/>
          <p:nvPr>
            <p:extLst>
              <p:ext uri="{D42A27DB-BD31-4B8C-83A1-F6EECF244321}">
                <p14:modId xmlns:p14="http://schemas.microsoft.com/office/powerpoint/2010/main" val="3734288192"/>
              </p:ext>
            </p:extLst>
          </p:nvPr>
        </p:nvGraphicFramePr>
        <p:xfrm>
          <a:off x="850480" y="1693723"/>
          <a:ext cx="6205913" cy="4533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2432185" y="1107532"/>
            <a:ext cx="3703186" cy="338554"/>
          </a:xfrm>
          <a:prstGeom prst="rect">
            <a:avLst/>
          </a:prstGeom>
          <a:noFill/>
        </p:spPr>
        <p:txBody>
          <a:bodyPr wrap="square" rtlCol="0">
            <a:spAutoFit/>
          </a:bodyPr>
          <a:lstStyle/>
          <a:p>
            <a:r>
              <a:rPr lang="tr-TR" sz="1600" b="1" dirty="0" smtClean="0">
                <a:solidFill>
                  <a:schemeClr val="accent6">
                    <a:lumMod val="50000"/>
                  </a:schemeClr>
                </a:solidFill>
              </a:rPr>
              <a:t>Temel Seviye Sıfır Atık Belgesi</a:t>
            </a:r>
            <a:endParaRPr lang="en-US" sz="1600" b="1" dirty="0">
              <a:solidFill>
                <a:schemeClr val="accent6">
                  <a:lumMod val="50000"/>
                </a:schemeClr>
              </a:solidFill>
            </a:endParaRPr>
          </a:p>
        </p:txBody>
      </p:sp>
      <p:sp>
        <p:nvSpPr>
          <p:cNvPr id="6" name="Metin kutusu 5"/>
          <p:cNvSpPr txBox="1"/>
          <p:nvPr/>
        </p:nvSpPr>
        <p:spPr>
          <a:xfrm>
            <a:off x="2277147" y="2814777"/>
            <a:ext cx="4272475" cy="1015663"/>
          </a:xfrm>
          <a:prstGeom prst="rect">
            <a:avLst/>
          </a:prstGeom>
          <a:noFill/>
        </p:spPr>
        <p:txBody>
          <a:bodyPr wrap="square" rtlCol="0">
            <a:spAutoFit/>
          </a:bodyPr>
          <a:lstStyle/>
          <a:p>
            <a:r>
              <a:rPr lang="tr-TR" sz="6000" dirty="0" smtClean="0">
                <a:solidFill>
                  <a:srgbClr val="0070C0"/>
                </a:solidFill>
              </a:rPr>
              <a:t>Ek-1 Listesi</a:t>
            </a:r>
            <a:endParaRPr lang="en-US" sz="6000" dirty="0">
              <a:solidFill>
                <a:srgbClr val="0070C0"/>
              </a:solidFill>
            </a:endParaRPr>
          </a:p>
        </p:txBody>
      </p:sp>
    </p:spTree>
    <p:extLst>
      <p:ext uri="{BB962C8B-B14F-4D97-AF65-F5344CB8AC3E}">
        <p14:creationId xmlns:p14="http://schemas.microsoft.com/office/powerpoint/2010/main" val="313251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18062" y="332510"/>
            <a:ext cx="5292884" cy="794852"/>
          </a:xfrm>
        </p:spPr>
        <p:txBody>
          <a:bodyPr>
            <a:normAutofit/>
          </a:bodyPr>
          <a:lstStyle/>
          <a:p>
            <a:r>
              <a:rPr lang="tr-TR" sz="2400" b="1" dirty="0" smtClean="0">
                <a:latin typeface="+mn-lt"/>
              </a:rPr>
              <a:t>Sıfır Atık Belgesine Başvuru (Madde 17)</a:t>
            </a:r>
            <a:endParaRPr lang="en-US" sz="2400" b="1" dirty="0">
              <a:latin typeface="+mn-lt"/>
            </a:endParaRPr>
          </a:p>
        </p:txBody>
      </p:sp>
      <p:sp>
        <p:nvSpPr>
          <p:cNvPr id="6" name="İçerik Yer Tutucusu 2"/>
          <p:cNvSpPr>
            <a:spLocks noGrp="1"/>
          </p:cNvSpPr>
          <p:nvPr>
            <p:ph idx="1"/>
          </p:nvPr>
        </p:nvSpPr>
        <p:spPr>
          <a:xfrm>
            <a:off x="2618062" y="1299865"/>
            <a:ext cx="7416494" cy="5231165"/>
          </a:xfrm>
        </p:spPr>
        <p:txBody>
          <a:bodyPr>
            <a:normAutofit/>
          </a:bodyPr>
          <a:lstStyle/>
          <a:p>
            <a:pPr marL="0" indent="0" algn="just">
              <a:buNone/>
            </a:pPr>
            <a:r>
              <a:rPr lang="tr-TR" sz="2000" b="1" dirty="0">
                <a:cs typeface="Times New Roman" panose="02020603050405020304" pitchFamily="18" charset="0"/>
              </a:rPr>
              <a:t>Temel seviyedeki sıfır atık belgesi </a:t>
            </a:r>
            <a:r>
              <a:rPr lang="tr-TR" sz="2000" b="1" dirty="0" smtClean="0">
                <a:cs typeface="Times New Roman" panose="02020603050405020304" pitchFamily="18" charset="0"/>
              </a:rPr>
              <a:t>için;</a:t>
            </a:r>
          </a:p>
          <a:p>
            <a:pPr marL="0" indent="0" algn="just">
              <a:buNone/>
            </a:pPr>
            <a:r>
              <a:rPr lang="tr-TR" sz="2000" dirty="0" smtClean="0">
                <a:cs typeface="Times New Roman" panose="02020603050405020304" pitchFamily="18" charset="0"/>
              </a:rPr>
              <a:t>EK-3’te </a:t>
            </a:r>
            <a:r>
              <a:rPr lang="tr-TR" sz="2000" dirty="0">
                <a:cs typeface="Times New Roman" panose="02020603050405020304" pitchFamily="18" charset="0"/>
              </a:rPr>
              <a:t>yer alan kriterler doğrultusunda sıfır atık yönetim sistemini kuran bina ve yerleşkeler ile mahalli idareler için yapılır</a:t>
            </a:r>
            <a:r>
              <a:rPr lang="tr-TR" sz="2000" dirty="0" smtClean="0">
                <a:cs typeface="Times New Roman" panose="02020603050405020304" pitchFamily="18" charset="0"/>
              </a:rPr>
              <a:t>.</a:t>
            </a:r>
            <a:endParaRPr lang="tr-TR" sz="2000" dirty="0">
              <a:cs typeface="Times New Roman" panose="02020603050405020304" pitchFamily="18" charset="0"/>
            </a:endParaRPr>
          </a:p>
          <a:p>
            <a:pPr marL="0" indent="0" algn="just">
              <a:buNone/>
            </a:pPr>
            <a:r>
              <a:rPr lang="tr-TR" sz="2000" dirty="0">
                <a:cs typeface="Times New Roman" panose="02020603050405020304" pitchFamily="18" charset="0"/>
              </a:rPr>
              <a:t>Başvurular sıfır atık bilgi sistemi üzerinden </a:t>
            </a:r>
            <a:r>
              <a:rPr lang="tr-TR" sz="2000" dirty="0" smtClean="0">
                <a:cs typeface="Times New Roman" panose="02020603050405020304" pitchFamily="18" charset="0"/>
              </a:rPr>
              <a:t>yapılır.</a:t>
            </a:r>
          </a:p>
          <a:p>
            <a:pPr marL="0" indent="0" algn="just">
              <a:buNone/>
            </a:pPr>
            <a:endParaRPr lang="tr-TR" sz="2000" dirty="0">
              <a:cs typeface="Times New Roman" panose="02020603050405020304" pitchFamily="18" charset="0"/>
            </a:endParaRPr>
          </a:p>
          <a:p>
            <a:pPr marL="0" indent="0" algn="just">
              <a:buNone/>
            </a:pPr>
            <a:r>
              <a:rPr lang="tr-TR" sz="2000" b="1" dirty="0">
                <a:cs typeface="Times New Roman" panose="02020603050405020304" pitchFamily="18" charset="0"/>
              </a:rPr>
              <a:t>Gümüş, altın, platin seviyelerindeki sıfır atık belgesi </a:t>
            </a:r>
            <a:r>
              <a:rPr lang="tr-TR" sz="2000" b="1" dirty="0" smtClean="0">
                <a:cs typeface="Times New Roman" panose="02020603050405020304" pitchFamily="18" charset="0"/>
              </a:rPr>
              <a:t>için;</a:t>
            </a:r>
          </a:p>
          <a:p>
            <a:pPr marL="0" indent="0" algn="just">
              <a:buNone/>
            </a:pPr>
            <a:r>
              <a:rPr lang="tr-TR" sz="2000" i="1" dirty="0" smtClean="0">
                <a:cs typeface="Times New Roman" panose="02020603050405020304" pitchFamily="18" charset="0"/>
              </a:rPr>
              <a:t>Temel </a:t>
            </a:r>
            <a:r>
              <a:rPr lang="tr-TR" sz="2000" i="1" dirty="0">
                <a:cs typeface="Times New Roman" panose="02020603050405020304" pitchFamily="18" charset="0"/>
              </a:rPr>
              <a:t>seviyedeki sıfır atık belgesinin alınmasını takip eden on iki aylık sürenin tamamlanmasına müteakip otuz takvim günü içerisinde,</a:t>
            </a:r>
            <a:r>
              <a:rPr lang="tr-TR" sz="2000" dirty="0">
                <a:cs typeface="Times New Roman" panose="02020603050405020304" pitchFamily="18" charset="0"/>
              </a:rPr>
              <a:t> bir yıllık çalışmaya istinaden EK-4 doğrultusunda belirlenen puanlama </a:t>
            </a:r>
            <a:r>
              <a:rPr lang="tr-TR" sz="2000" dirty="0" smtClean="0">
                <a:cs typeface="Times New Roman" panose="02020603050405020304" pitchFamily="18" charset="0"/>
              </a:rPr>
              <a:t>kriterlerine esas </a:t>
            </a:r>
            <a:r>
              <a:rPr lang="tr-TR" sz="2000" dirty="0">
                <a:cs typeface="Times New Roman" panose="02020603050405020304" pitchFamily="18" charset="0"/>
              </a:rPr>
              <a:t>bilgi ve belgeleri sıfır atık bilgi sistemine yükleyerek müracaat etmek </a:t>
            </a:r>
            <a:r>
              <a:rPr lang="tr-TR" sz="2000" dirty="0" smtClean="0">
                <a:cs typeface="Times New Roman" panose="02020603050405020304" pitchFamily="18" charset="0"/>
              </a:rPr>
              <a:t>zorundadır.</a:t>
            </a:r>
          </a:p>
          <a:p>
            <a:pPr marL="0" indent="0" algn="just">
              <a:buNone/>
            </a:pPr>
            <a:r>
              <a:rPr lang="tr-TR" sz="2000" dirty="0">
                <a:cs typeface="Times New Roman" panose="02020603050405020304" pitchFamily="18" charset="0"/>
              </a:rPr>
              <a:t>Sıfır atık belgelerinin geçerliliği </a:t>
            </a:r>
            <a:r>
              <a:rPr lang="tr-TR" sz="2000" dirty="0">
                <a:solidFill>
                  <a:srgbClr val="FF0000"/>
                </a:solidFill>
                <a:cs typeface="Times New Roman" panose="02020603050405020304" pitchFamily="18" charset="0"/>
              </a:rPr>
              <a:t>beş </a:t>
            </a:r>
            <a:r>
              <a:rPr lang="tr-TR" sz="2000" dirty="0" smtClean="0">
                <a:solidFill>
                  <a:srgbClr val="FF0000"/>
                </a:solidFill>
                <a:cs typeface="Times New Roman" panose="02020603050405020304" pitchFamily="18" charset="0"/>
              </a:rPr>
              <a:t>yıldır.</a:t>
            </a:r>
            <a:endParaRPr lang="tr-TR" sz="20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98110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1000"/>
                                        <p:tgtEl>
                                          <p:spTgt spid="6">
                                            <p:txEl>
                                              <p:pRg st="4" end="4"/>
                                            </p:txEl>
                                          </p:spTgt>
                                        </p:tgtEl>
                                      </p:cBhvr>
                                    </p:animEffect>
                                    <p:anim calcmode="lin" valueType="num">
                                      <p:cBhvr>
                                        <p:cTn id="1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1000"/>
                                        <p:tgtEl>
                                          <p:spTgt spid="6">
                                            <p:txEl>
                                              <p:pRg st="5" end="5"/>
                                            </p:txEl>
                                          </p:spTgt>
                                        </p:tgtEl>
                                      </p:cBhvr>
                                    </p:animEffect>
                                    <p:anim calcmode="lin" valueType="num">
                                      <p:cBhvr>
                                        <p:cTn id="2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1000"/>
                                        <p:tgtEl>
                                          <p:spTgt spid="6">
                                            <p:txEl>
                                              <p:pRg st="6" end="6"/>
                                            </p:txEl>
                                          </p:spTgt>
                                        </p:tgtEl>
                                      </p:cBhvr>
                                    </p:animEffect>
                                    <p:anim calcmode="lin" valueType="num">
                                      <p:cBhvr>
                                        <p:cTn id="2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3208" y="0"/>
            <a:ext cx="5810794" cy="444772"/>
          </a:xfrm>
        </p:spPr>
        <p:txBody>
          <a:bodyPr>
            <a:normAutofit/>
          </a:bodyPr>
          <a:lstStyle/>
          <a:p>
            <a:r>
              <a:rPr lang="tr-TR" sz="2400" b="1" dirty="0" smtClean="0">
                <a:latin typeface="+mn-lt"/>
              </a:rPr>
              <a:t>Ek 3/A Mahalli idareler için kriterler</a:t>
            </a:r>
            <a:endParaRPr lang="en-US" sz="2400" b="1" dirty="0">
              <a:latin typeface="+mn-lt"/>
            </a:endParaRPr>
          </a:p>
        </p:txBody>
      </p:sp>
      <p:graphicFrame>
        <p:nvGraphicFramePr>
          <p:cNvPr id="6" name="Tablo 5"/>
          <p:cNvGraphicFramePr>
            <a:graphicFrameLocks noGrp="1"/>
          </p:cNvGraphicFramePr>
          <p:nvPr>
            <p:extLst>
              <p:ext uri="{D42A27DB-BD31-4B8C-83A1-F6EECF244321}">
                <p14:modId xmlns:p14="http://schemas.microsoft.com/office/powerpoint/2010/main" val="3017320894"/>
              </p:ext>
            </p:extLst>
          </p:nvPr>
        </p:nvGraphicFramePr>
        <p:xfrm>
          <a:off x="924562" y="444772"/>
          <a:ext cx="9796179" cy="6287995"/>
        </p:xfrm>
        <a:graphic>
          <a:graphicData uri="http://schemas.openxmlformats.org/drawingml/2006/table">
            <a:tbl>
              <a:tblPr firstRow="1" firstCol="1" bandRow="1">
                <a:tableStyleId>{5C22544A-7EE6-4342-B048-85BDC9FD1C3A}</a:tableStyleId>
              </a:tblPr>
              <a:tblGrid>
                <a:gridCol w="592048">
                  <a:extLst>
                    <a:ext uri="{9D8B030D-6E8A-4147-A177-3AD203B41FA5}">
                      <a16:colId xmlns:a16="http://schemas.microsoft.com/office/drawing/2014/main" val="20000"/>
                    </a:ext>
                  </a:extLst>
                </a:gridCol>
                <a:gridCol w="9204131">
                  <a:extLst>
                    <a:ext uri="{9D8B030D-6E8A-4147-A177-3AD203B41FA5}">
                      <a16:colId xmlns:a16="http://schemas.microsoft.com/office/drawing/2014/main" val="20001"/>
                    </a:ext>
                  </a:extLst>
                </a:gridCol>
              </a:tblGrid>
              <a:tr h="436222">
                <a:tc>
                  <a:txBody>
                    <a:bodyPr/>
                    <a:lstStyle/>
                    <a:p>
                      <a:pPr algn="ctr">
                        <a:lnSpc>
                          <a:spcPct val="107000"/>
                        </a:lnSpc>
                        <a:spcAft>
                          <a:spcPts val="800"/>
                        </a:spcAft>
                      </a:pPr>
                      <a:r>
                        <a:rPr lang="tr-TR" sz="1600" b="0" dirty="0">
                          <a:solidFill>
                            <a:schemeClr val="tx1"/>
                          </a:solidFill>
                          <a:effectLst/>
                        </a:rPr>
                        <a:t>1</a:t>
                      </a:r>
                      <a:endParaRPr lang="tr-TR"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algn="just" defTabSz="457200" rtl="0" eaLnBrk="1" latinLnBrk="0" hangingPunct="1">
                        <a:lnSpc>
                          <a:spcPct val="107000"/>
                        </a:lnSpc>
                        <a:spcAft>
                          <a:spcPts val="800"/>
                        </a:spcAft>
                      </a:pPr>
                      <a:r>
                        <a:rPr lang="tr-TR" sz="1600" b="0" kern="1200" dirty="0">
                          <a:solidFill>
                            <a:schemeClr val="dk1"/>
                          </a:solidFill>
                          <a:effectLst/>
                          <a:latin typeface="+mn-lt"/>
                          <a:ea typeface="+mn-ea"/>
                          <a:cs typeface="+mn-cs"/>
                        </a:rPr>
                        <a:t>Konutlardan tehlikesiz nitelikteki geri kazanılabilir kağıt, cam, metal, plastik atıkların diğer atıklardan ayrı olacak şeklinde en az ikili olmak üzere toplanması veya toplattırılması</a:t>
                      </a:r>
                    </a:p>
                  </a:txBody>
                  <a:tcPr marL="44450" marR="44450" marT="0" marB="0" anchor="b">
                    <a:solidFill>
                      <a:srgbClr val="F0E8E7"/>
                    </a:solidFill>
                  </a:tcPr>
                </a:tc>
                <a:extLst>
                  <a:ext uri="{0D108BD9-81ED-4DB2-BD59-A6C34878D82A}">
                    <a16:rowId xmlns:a16="http://schemas.microsoft.com/office/drawing/2014/main" val="10000"/>
                  </a:ext>
                </a:extLst>
              </a:tr>
              <a:tr h="660342">
                <a:tc>
                  <a:txBody>
                    <a:bodyPr/>
                    <a:lstStyle/>
                    <a:p>
                      <a:pPr algn="ctr">
                        <a:lnSpc>
                          <a:spcPct val="107000"/>
                        </a:lnSpc>
                        <a:spcAft>
                          <a:spcPts val="800"/>
                        </a:spcAft>
                      </a:pPr>
                      <a:r>
                        <a:rPr lang="tr-TR" sz="1600">
                          <a:solidFill>
                            <a:schemeClr val="tx1"/>
                          </a:solidFill>
                          <a:effectLst/>
                        </a:rPr>
                        <a:t>2</a:t>
                      </a:r>
                      <a:endParaRPr lang="tr-T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tr-TR" sz="1600" dirty="0">
                          <a:effectLst/>
                        </a:rPr>
                        <a:t>Cadde, sokak ve kamuya açık alanlara geri kazanılabilir atıklar ve diğer atıklar şeklinde en az ikili olmak üzere, atıkların ayrı biriktirilmesi için kolay ulaşılabilir yerlere yeterli sayı ve kapasitede biriktirme ekipmanının yerleştirilmesi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1"/>
                  </a:ext>
                </a:extLst>
              </a:tr>
              <a:tr h="348823">
                <a:tc>
                  <a:txBody>
                    <a:bodyPr/>
                    <a:lstStyle/>
                    <a:p>
                      <a:pPr algn="ctr">
                        <a:lnSpc>
                          <a:spcPct val="107000"/>
                        </a:lnSpc>
                        <a:spcAft>
                          <a:spcPts val="800"/>
                        </a:spcAft>
                      </a:pPr>
                      <a:r>
                        <a:rPr lang="tr-TR" sz="1600">
                          <a:solidFill>
                            <a:schemeClr val="tx1"/>
                          </a:solidFill>
                          <a:effectLst/>
                        </a:rPr>
                        <a:t>3</a:t>
                      </a:r>
                      <a:endParaRPr lang="tr-T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tr-TR" sz="1600" dirty="0">
                          <a:effectLst/>
                        </a:rPr>
                        <a:t>Cadde, sokak ve kamuya açık alanlara ihtiyaca göre atık cam kumbaraları yerleştirilmesi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2"/>
                  </a:ext>
                </a:extLst>
              </a:tr>
              <a:tr h="432444">
                <a:tc>
                  <a:txBody>
                    <a:bodyPr/>
                    <a:lstStyle/>
                    <a:p>
                      <a:pPr algn="ctr">
                        <a:lnSpc>
                          <a:spcPct val="107000"/>
                        </a:lnSpc>
                        <a:spcAft>
                          <a:spcPts val="800"/>
                        </a:spcAft>
                      </a:pPr>
                      <a:r>
                        <a:rPr lang="tr-TR" sz="1600">
                          <a:solidFill>
                            <a:schemeClr val="tx1"/>
                          </a:solidFill>
                          <a:effectLst/>
                        </a:rPr>
                        <a:t>4</a:t>
                      </a:r>
                      <a:endParaRPr lang="tr-T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tabLst>
                          <a:tab pos="540385" algn="l"/>
                        </a:tabLst>
                      </a:pPr>
                      <a:r>
                        <a:rPr lang="tr-TR" sz="1600" kern="150" dirty="0">
                          <a:effectLst/>
                        </a:rPr>
                        <a:t>Evlerden kaynaklanan atık ilaçların toplanması için toplama noktası olarak belirlenen ilaç satışının yapıldığı yerlere atık ilaç biriktirme ekipmanı temin edilmesi</a:t>
                      </a:r>
                      <a:endParaRPr lang="tr-TR" sz="1600" kern="150" dirty="0">
                        <a:effectLst/>
                        <a:latin typeface="Times New Roman" panose="02020603050405020304" pitchFamily="18" charset="0"/>
                        <a:ea typeface="SimSun" panose="02010600030101010101" pitchFamily="2" charset="-122"/>
                        <a:cs typeface="Mangal"/>
                      </a:endParaRPr>
                    </a:p>
                  </a:txBody>
                  <a:tcPr marL="44450" marR="44450" marT="0" marB="0" anchor="b"/>
                </a:tc>
                <a:extLst>
                  <a:ext uri="{0D108BD9-81ED-4DB2-BD59-A6C34878D82A}">
                    <a16:rowId xmlns:a16="http://schemas.microsoft.com/office/drawing/2014/main" val="10003"/>
                  </a:ext>
                </a:extLst>
              </a:tr>
              <a:tr h="436416">
                <a:tc>
                  <a:txBody>
                    <a:bodyPr/>
                    <a:lstStyle/>
                    <a:p>
                      <a:pPr algn="ctr">
                        <a:lnSpc>
                          <a:spcPct val="107000"/>
                        </a:lnSpc>
                        <a:spcAft>
                          <a:spcPts val="800"/>
                        </a:spcAft>
                      </a:pPr>
                      <a:r>
                        <a:rPr lang="tr-TR" sz="1600">
                          <a:solidFill>
                            <a:schemeClr val="tx1"/>
                          </a:solidFill>
                          <a:effectLst/>
                        </a:rPr>
                        <a:t>5</a:t>
                      </a:r>
                      <a:endParaRPr lang="tr-T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tr-TR" sz="1600" dirty="0">
                          <a:effectLst/>
                        </a:rPr>
                        <a:t>Tekstil/giysi atıklarının toplanması amacıyla kumbaraların yerleştirilmesi ve bu atıkların yeniden değerlendirilmesi amacıyla çalışmaların yürütülmesi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04"/>
                  </a:ext>
                </a:extLst>
              </a:tr>
              <a:tr h="432444">
                <a:tc>
                  <a:txBody>
                    <a:bodyPr/>
                    <a:lstStyle/>
                    <a:p>
                      <a:pPr algn="ctr">
                        <a:lnSpc>
                          <a:spcPct val="107000"/>
                        </a:lnSpc>
                        <a:spcAft>
                          <a:spcPts val="800"/>
                        </a:spcAft>
                      </a:pPr>
                      <a:r>
                        <a:rPr lang="tr-TR" sz="1600">
                          <a:solidFill>
                            <a:schemeClr val="tx1"/>
                          </a:solidFill>
                          <a:effectLst/>
                        </a:rPr>
                        <a:t>6</a:t>
                      </a:r>
                      <a:endParaRPr lang="tr-T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tabLst>
                          <a:tab pos="630555" algn="l"/>
                        </a:tabLst>
                      </a:pPr>
                      <a:r>
                        <a:rPr lang="tr-TR" sz="1600">
                          <a:effectLst/>
                        </a:rPr>
                        <a:t>Bakanlığın belirlemiş olduğu esaslara uygun şekilde Atık Getirme Merkezi/Merkezlerinin ve toplama noktalarının kurularak faaliyete başlamış olması</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436416">
                <a:tc>
                  <a:txBody>
                    <a:bodyPr/>
                    <a:lstStyle/>
                    <a:p>
                      <a:pPr algn="ctr">
                        <a:lnSpc>
                          <a:spcPct val="107000"/>
                        </a:lnSpc>
                        <a:spcAft>
                          <a:spcPts val="800"/>
                        </a:spcAft>
                      </a:pPr>
                      <a:r>
                        <a:rPr lang="tr-TR" sz="1600">
                          <a:solidFill>
                            <a:schemeClr val="tx1"/>
                          </a:solidFill>
                          <a:effectLst/>
                        </a:rPr>
                        <a:t>7</a:t>
                      </a:r>
                      <a:endParaRPr lang="tr-T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tr-TR" sz="1600" dirty="0">
                          <a:effectLst/>
                        </a:rPr>
                        <a:t>Atıkların toplanması amacıyla toplama programının belirlenmesi ve halkın bilgilendirilmesi, bu program çerçevesinde atıkların toplanması veya toplattırılması,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660342">
                <a:tc>
                  <a:txBody>
                    <a:bodyPr/>
                    <a:lstStyle/>
                    <a:p>
                      <a:pPr algn="ctr">
                        <a:lnSpc>
                          <a:spcPct val="107000"/>
                        </a:lnSpc>
                        <a:spcAft>
                          <a:spcPts val="800"/>
                        </a:spcAft>
                      </a:pPr>
                      <a:r>
                        <a:rPr lang="tr-TR" sz="1600">
                          <a:solidFill>
                            <a:schemeClr val="tx1"/>
                          </a:solidFill>
                          <a:effectLst/>
                        </a:rPr>
                        <a:t>8</a:t>
                      </a:r>
                      <a:endParaRPr lang="tr-T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tr-TR" sz="1600" dirty="0">
                          <a:effectLst/>
                        </a:rPr>
                        <a:t>Toplama noktaları ve atık getirme merkezlerinde biriktirilebilecek atık pil, bitkisel atık yağ, atık elektrikli ve elektronik eşya, atık ilaç gibi atıklar ile büyük hacimli atıkların buralara getirilmesine veya yerinden alınmasına yönelik planlama, bilgilendirme ve yönlendirme yapılması,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436416">
                <a:tc>
                  <a:txBody>
                    <a:bodyPr/>
                    <a:lstStyle/>
                    <a:p>
                      <a:pPr algn="ctr">
                        <a:lnSpc>
                          <a:spcPct val="107000"/>
                        </a:lnSpc>
                        <a:spcAft>
                          <a:spcPts val="800"/>
                        </a:spcAft>
                      </a:pPr>
                      <a:r>
                        <a:rPr lang="tr-TR" sz="1600">
                          <a:solidFill>
                            <a:schemeClr val="tx1"/>
                          </a:solidFill>
                          <a:effectLst/>
                        </a:rPr>
                        <a:t>9</a:t>
                      </a:r>
                      <a:endParaRPr lang="tr-T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tr-TR" sz="1600" dirty="0" err="1">
                          <a:effectLst/>
                        </a:rPr>
                        <a:t>Biyo-bozunur</a:t>
                      </a:r>
                      <a:r>
                        <a:rPr lang="tr-TR" sz="1600" dirty="0">
                          <a:effectLst/>
                        </a:rPr>
                        <a:t> atıkların ayrı toplanarak geri kazanımı konusunda gerekli çalışmaların yapılması (</a:t>
                      </a:r>
                      <a:r>
                        <a:rPr lang="tr-TR" sz="1600" dirty="0" err="1">
                          <a:effectLst/>
                        </a:rPr>
                        <a:t>Kompost</a:t>
                      </a:r>
                      <a:r>
                        <a:rPr lang="tr-TR" sz="1600" dirty="0">
                          <a:effectLst/>
                        </a:rPr>
                        <a:t>, </a:t>
                      </a:r>
                      <a:r>
                        <a:rPr lang="tr-TR" sz="1600" dirty="0" err="1">
                          <a:effectLst/>
                        </a:rPr>
                        <a:t>biyometanizasyon</a:t>
                      </a:r>
                      <a:r>
                        <a:rPr lang="tr-TR" sz="1600" dirty="0">
                          <a:effectLst/>
                        </a:rPr>
                        <a:t>, vb.)</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403084">
                <a:tc>
                  <a:txBody>
                    <a:bodyPr/>
                    <a:lstStyle/>
                    <a:p>
                      <a:pPr algn="ctr">
                        <a:lnSpc>
                          <a:spcPct val="107000"/>
                        </a:lnSpc>
                        <a:spcAft>
                          <a:spcPts val="800"/>
                        </a:spcAft>
                      </a:pPr>
                      <a:r>
                        <a:rPr lang="tr-TR" sz="1600">
                          <a:solidFill>
                            <a:schemeClr val="tx1"/>
                          </a:solidFill>
                          <a:effectLst/>
                        </a:rPr>
                        <a:t>10</a:t>
                      </a:r>
                      <a:endParaRPr lang="tr-T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tr-TR" sz="1600">
                          <a:effectLst/>
                        </a:rPr>
                        <a:t>Sorumluluk alanında uygulanan sıfır atık yönetim sistemine ilişkin verilerin kayıt altına alınması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r h="436416">
                <a:tc>
                  <a:txBody>
                    <a:bodyPr/>
                    <a:lstStyle/>
                    <a:p>
                      <a:pPr algn="ctr">
                        <a:lnSpc>
                          <a:spcPct val="107000"/>
                        </a:lnSpc>
                        <a:spcAft>
                          <a:spcPts val="800"/>
                        </a:spcAft>
                      </a:pPr>
                      <a:r>
                        <a:rPr lang="tr-TR" sz="1600">
                          <a:solidFill>
                            <a:schemeClr val="tx1"/>
                          </a:solidFill>
                          <a:effectLst/>
                        </a:rPr>
                        <a:t>11</a:t>
                      </a:r>
                      <a:endParaRPr lang="tr-T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tr-TR" sz="1600" dirty="0">
                          <a:effectLst/>
                        </a:rPr>
                        <a:t>Sıfır atık yönetim sisteminin uygulanması konusunda farkındalık ve bilinçlendirme çalışmalarının yapılması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0"/>
                  </a:ext>
                </a:extLst>
              </a:tr>
              <a:tr h="403084">
                <a:tc>
                  <a:txBody>
                    <a:bodyPr/>
                    <a:lstStyle/>
                    <a:p>
                      <a:pPr algn="ctr">
                        <a:lnSpc>
                          <a:spcPct val="107000"/>
                        </a:lnSpc>
                        <a:spcAft>
                          <a:spcPts val="800"/>
                        </a:spcAft>
                      </a:pPr>
                      <a:r>
                        <a:rPr lang="tr-TR" sz="1600" dirty="0">
                          <a:solidFill>
                            <a:schemeClr val="tx1"/>
                          </a:solidFill>
                          <a:effectLst/>
                        </a:rPr>
                        <a:t>12</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800"/>
                        </a:spcAft>
                      </a:pPr>
                      <a:r>
                        <a:rPr lang="tr-TR" sz="1600" dirty="0">
                          <a:effectLst/>
                        </a:rPr>
                        <a:t>İl Sıfır Atık Yönetim Sistemi Planına uyulması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54423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41316" y="153237"/>
            <a:ext cx="5378450" cy="406400"/>
          </a:xfrm>
        </p:spPr>
        <p:txBody>
          <a:bodyPr>
            <a:noAutofit/>
          </a:bodyPr>
          <a:lstStyle/>
          <a:p>
            <a:r>
              <a:rPr lang="tr-TR" sz="1800" b="1" dirty="0" smtClean="0">
                <a:latin typeface="+mn-lt"/>
              </a:rPr>
              <a:t>Ek 3/B Bina ve Yerleşkeler İçin Kriterler</a:t>
            </a:r>
            <a:endParaRPr lang="en-US" sz="1800" b="1" dirty="0">
              <a:latin typeface="+mn-lt"/>
            </a:endParaRPr>
          </a:p>
        </p:txBody>
      </p:sp>
      <p:graphicFrame>
        <p:nvGraphicFramePr>
          <p:cNvPr id="4" name="Tablo 3"/>
          <p:cNvGraphicFramePr>
            <a:graphicFrameLocks noGrp="1"/>
          </p:cNvGraphicFramePr>
          <p:nvPr>
            <p:extLst>
              <p:ext uri="{D42A27DB-BD31-4B8C-83A1-F6EECF244321}">
                <p14:modId xmlns:p14="http://schemas.microsoft.com/office/powerpoint/2010/main" val="221147970"/>
              </p:ext>
            </p:extLst>
          </p:nvPr>
        </p:nvGraphicFramePr>
        <p:xfrm>
          <a:off x="1516480" y="635413"/>
          <a:ext cx="9566788" cy="5745263"/>
        </p:xfrm>
        <a:graphic>
          <a:graphicData uri="http://schemas.openxmlformats.org/drawingml/2006/table">
            <a:tbl>
              <a:tblPr firstRow="1" firstCol="1" bandRow="1">
                <a:tableStyleId>{5C22544A-7EE6-4342-B048-85BDC9FD1C3A}</a:tableStyleId>
              </a:tblPr>
              <a:tblGrid>
                <a:gridCol w="1126773">
                  <a:extLst>
                    <a:ext uri="{9D8B030D-6E8A-4147-A177-3AD203B41FA5}">
                      <a16:colId xmlns:a16="http://schemas.microsoft.com/office/drawing/2014/main" val="2233337107"/>
                    </a:ext>
                  </a:extLst>
                </a:gridCol>
                <a:gridCol w="8440015">
                  <a:extLst>
                    <a:ext uri="{9D8B030D-6E8A-4147-A177-3AD203B41FA5}">
                      <a16:colId xmlns:a16="http://schemas.microsoft.com/office/drawing/2014/main" val="1578900679"/>
                    </a:ext>
                  </a:extLst>
                </a:gridCol>
              </a:tblGrid>
              <a:tr h="503312">
                <a:tc>
                  <a:txBody>
                    <a:bodyPr/>
                    <a:lstStyle/>
                    <a:p>
                      <a:pPr algn="ctr">
                        <a:lnSpc>
                          <a:spcPct val="107000"/>
                        </a:lnSpc>
                        <a:spcAft>
                          <a:spcPts val="800"/>
                        </a:spcAft>
                      </a:pPr>
                      <a:r>
                        <a:rPr lang="tr-TR" sz="1400" dirty="0">
                          <a:solidFill>
                            <a:schemeClr val="tx1"/>
                          </a:solidFill>
                          <a:effectLst/>
                        </a:rPr>
                        <a:t>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tr-TR" sz="1600" b="0" dirty="0">
                          <a:solidFill>
                            <a:schemeClr val="tx1"/>
                          </a:solidFill>
                          <a:effectLst/>
                        </a:rPr>
                        <a:t>Oluşan tehlikesiz nitelikteki geri kazanılabilir kağıt, cam, metal, plastik atıkların diğer atıklardan ayrı olarak biriktirilmesi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8F3F7"/>
                    </a:solidFill>
                  </a:tcPr>
                </a:tc>
                <a:extLst>
                  <a:ext uri="{0D108BD9-81ED-4DB2-BD59-A6C34878D82A}">
                    <a16:rowId xmlns:a16="http://schemas.microsoft.com/office/drawing/2014/main" val="1696423776"/>
                  </a:ext>
                </a:extLst>
              </a:tr>
              <a:tr h="503312">
                <a:tc>
                  <a:txBody>
                    <a:bodyPr/>
                    <a:lstStyle/>
                    <a:p>
                      <a:pPr algn="ctr">
                        <a:lnSpc>
                          <a:spcPct val="107000"/>
                        </a:lnSpc>
                        <a:spcAft>
                          <a:spcPts val="800"/>
                        </a:spcAft>
                      </a:pPr>
                      <a:r>
                        <a:rPr lang="tr-TR" sz="1400" dirty="0">
                          <a:solidFill>
                            <a:schemeClr val="tx1"/>
                          </a:solidFill>
                          <a:effectLst/>
                        </a:rPr>
                        <a:t>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tr-TR" sz="1600" dirty="0">
                          <a:solidFill>
                            <a:schemeClr val="tx1"/>
                          </a:solidFill>
                          <a:effectLst/>
                        </a:rPr>
                        <a:t>Oluşan atık pil, bitkisel atık yağ, atık elektrikli ve elektronik eşya ile diğer geri kazanılabilir atıkların ayrı olarak biriktirilmesi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2643934"/>
                  </a:ext>
                </a:extLst>
              </a:tr>
              <a:tr h="503312">
                <a:tc>
                  <a:txBody>
                    <a:bodyPr/>
                    <a:lstStyle/>
                    <a:p>
                      <a:pPr algn="ctr">
                        <a:lnSpc>
                          <a:spcPct val="107000"/>
                        </a:lnSpc>
                        <a:spcAft>
                          <a:spcPts val="800"/>
                        </a:spcAft>
                      </a:pPr>
                      <a:r>
                        <a:rPr lang="tr-TR" sz="1400">
                          <a:solidFill>
                            <a:schemeClr val="tx1"/>
                          </a:solidFill>
                          <a:effectLst/>
                        </a:rPr>
                        <a:t>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tr-TR" sz="1600" dirty="0">
                          <a:solidFill>
                            <a:schemeClr val="tx1"/>
                          </a:solidFill>
                          <a:effectLst/>
                        </a:rPr>
                        <a:t>1. ve 2. kriterlerde belirtilmeyen tehlikesiz ve tehlikeli özellik gösteren diğer atıklar ile tıbbi atıkların ilgili mevzuatına uygun olarak biriktirilmesi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9239500"/>
                  </a:ext>
                </a:extLst>
              </a:tr>
              <a:tr h="641805">
                <a:tc>
                  <a:txBody>
                    <a:bodyPr/>
                    <a:lstStyle/>
                    <a:p>
                      <a:pPr algn="ctr">
                        <a:lnSpc>
                          <a:spcPct val="107000"/>
                        </a:lnSpc>
                        <a:spcAft>
                          <a:spcPts val="800"/>
                        </a:spcAft>
                      </a:pPr>
                      <a:r>
                        <a:rPr lang="tr-TR" sz="1400">
                          <a:solidFill>
                            <a:schemeClr val="tx1"/>
                          </a:solidFill>
                          <a:effectLst/>
                        </a:rPr>
                        <a:t>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tr-TR" sz="1600" dirty="0" err="1">
                          <a:solidFill>
                            <a:schemeClr val="tx1"/>
                          </a:solidFill>
                          <a:effectLst/>
                        </a:rPr>
                        <a:t>Biyo-bozunur</a:t>
                      </a:r>
                      <a:r>
                        <a:rPr lang="tr-TR" sz="1600" dirty="0">
                          <a:solidFill>
                            <a:schemeClr val="tx1"/>
                          </a:solidFill>
                          <a:effectLst/>
                        </a:rPr>
                        <a:t> atıkların, yoğun oluşum gösterdikleri çay ocakları, kafeterya, yemek hazırlama veya yemek servisinin yapıldığı yerler gibi noktalarda ayrı olarak biriktirilmesi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2335509"/>
                  </a:ext>
                </a:extLst>
              </a:tr>
              <a:tr h="503312">
                <a:tc>
                  <a:txBody>
                    <a:bodyPr/>
                    <a:lstStyle/>
                    <a:p>
                      <a:pPr algn="ctr">
                        <a:lnSpc>
                          <a:spcPct val="107000"/>
                        </a:lnSpc>
                        <a:spcAft>
                          <a:spcPts val="800"/>
                        </a:spcAft>
                      </a:pPr>
                      <a:r>
                        <a:rPr lang="tr-TR" sz="1400">
                          <a:solidFill>
                            <a:schemeClr val="tx1"/>
                          </a:solidFill>
                          <a:effectLst/>
                        </a:rPr>
                        <a:t>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tr-TR" sz="1600">
                          <a:solidFill>
                            <a:schemeClr val="tx1"/>
                          </a:solidFill>
                          <a:effectLst/>
                        </a:rPr>
                        <a:t>Biriktirme ekipmanlarında renk kriterine uyulması, atığa özgü bilgilendirici işaret veya yazıların yer alması</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2258740"/>
                  </a:ext>
                </a:extLst>
              </a:tr>
              <a:tr h="503312">
                <a:tc>
                  <a:txBody>
                    <a:bodyPr/>
                    <a:lstStyle/>
                    <a:p>
                      <a:pPr algn="ctr">
                        <a:lnSpc>
                          <a:spcPct val="107000"/>
                        </a:lnSpc>
                        <a:spcAft>
                          <a:spcPts val="800"/>
                        </a:spcAft>
                      </a:pPr>
                      <a:r>
                        <a:rPr lang="tr-TR" sz="1400">
                          <a:solidFill>
                            <a:schemeClr val="tx1"/>
                          </a:solidFill>
                          <a:effectLst/>
                        </a:rPr>
                        <a:t>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tr-TR" sz="1600">
                          <a:solidFill>
                            <a:schemeClr val="tx1"/>
                          </a:solidFill>
                          <a:effectLst/>
                        </a:rPr>
                        <a:t>Tüm biriktirme ekipmanlarının ihtiyaca ve ilgili mevzuatında verilen kriterlerine uygun hacim, adet ve özellikte olması</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2389206"/>
                  </a:ext>
                </a:extLst>
              </a:tr>
              <a:tr h="641805">
                <a:tc>
                  <a:txBody>
                    <a:bodyPr/>
                    <a:lstStyle/>
                    <a:p>
                      <a:pPr algn="ctr">
                        <a:lnSpc>
                          <a:spcPct val="107000"/>
                        </a:lnSpc>
                        <a:spcAft>
                          <a:spcPts val="800"/>
                        </a:spcAft>
                      </a:pPr>
                      <a:r>
                        <a:rPr lang="tr-TR" sz="1400">
                          <a:solidFill>
                            <a:schemeClr val="tx1"/>
                          </a:solidFill>
                          <a:effectLst/>
                        </a:rPr>
                        <a:t>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tr-TR" sz="1600">
                          <a:solidFill>
                            <a:schemeClr val="tx1"/>
                          </a:solidFill>
                          <a:effectLst/>
                        </a:rPr>
                        <a:t>Biriktirilen atıkların ilgili idarenin toplama sistemine ve/veya izin ve/veya çevre lisansı bulunan atık işleme tesislerine teslim edilmek üzere, oluşturulan geçici depolama alanında toplanması</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2077013"/>
                  </a:ext>
                </a:extLst>
              </a:tr>
              <a:tr h="245977">
                <a:tc>
                  <a:txBody>
                    <a:bodyPr/>
                    <a:lstStyle/>
                    <a:p>
                      <a:pPr algn="ctr">
                        <a:lnSpc>
                          <a:spcPct val="107000"/>
                        </a:lnSpc>
                        <a:spcAft>
                          <a:spcPts val="800"/>
                        </a:spcAft>
                      </a:pPr>
                      <a:r>
                        <a:rPr lang="tr-TR" sz="1400">
                          <a:solidFill>
                            <a:schemeClr val="tx1"/>
                          </a:solidFill>
                          <a:effectLst/>
                        </a:rPr>
                        <a:t>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tr-TR" sz="1600">
                          <a:solidFill>
                            <a:schemeClr val="tx1"/>
                          </a:solidFill>
                          <a:effectLst/>
                        </a:rPr>
                        <a:t>Sıfır atık yönetim sistemine ilişkin gerekli bilgilendirme eğitimlerinin verilmesi</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2217067"/>
                  </a:ext>
                </a:extLst>
              </a:tr>
              <a:tr h="503312">
                <a:tc>
                  <a:txBody>
                    <a:bodyPr/>
                    <a:lstStyle/>
                    <a:p>
                      <a:pPr algn="ctr">
                        <a:lnSpc>
                          <a:spcPct val="107000"/>
                        </a:lnSpc>
                        <a:spcAft>
                          <a:spcPts val="800"/>
                        </a:spcAft>
                      </a:pPr>
                      <a:r>
                        <a:rPr lang="tr-TR" sz="1400">
                          <a:solidFill>
                            <a:schemeClr val="tx1"/>
                          </a:solidFill>
                          <a:effectLst/>
                        </a:rPr>
                        <a:t>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tr-TR" sz="1600" dirty="0">
                          <a:solidFill>
                            <a:schemeClr val="tx1"/>
                          </a:solidFill>
                          <a:effectLst/>
                        </a:rPr>
                        <a:t>Çevre Kanunu ve bu Kanun kapsamında hazırlanan mevzuat doğrultusunda almakla yükümlü olduğu izin ve/veya çevre izin/lisanslarının bulunması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1962407"/>
                  </a:ext>
                </a:extLst>
              </a:tr>
              <a:tr h="1069673">
                <a:tc>
                  <a:txBody>
                    <a:bodyPr/>
                    <a:lstStyle/>
                    <a:p>
                      <a:pPr algn="ctr">
                        <a:lnSpc>
                          <a:spcPct val="107000"/>
                        </a:lnSpc>
                        <a:spcAft>
                          <a:spcPts val="800"/>
                        </a:spcAft>
                      </a:pPr>
                      <a:r>
                        <a:rPr lang="tr-TR" sz="1400" dirty="0">
                          <a:solidFill>
                            <a:schemeClr val="tx1"/>
                          </a:solidFill>
                          <a:effectLst/>
                        </a:rPr>
                        <a:t>10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tr-TR" sz="1600" dirty="0">
                          <a:solidFill>
                            <a:schemeClr val="tx1"/>
                          </a:solidFill>
                          <a:effectLst/>
                        </a:rPr>
                        <a:t>Depozito kapsamındaki ambalajlı ürünlerin satışını gerçekleştiren satış noktaları; tüketiciler tarafından iade edilmek istenen depozitolu içecek ambalajlarının toplanması amacıyla Bakanlıkça esasları belirlenen depozito sistemine katılım sağlamakla ve uygulamakla (Bu kritere uyum 1/1/2021 yılından itibaren aranacaktır)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1564651"/>
                  </a:ext>
                </a:extLst>
              </a:tr>
            </a:tbl>
          </a:graphicData>
        </a:graphic>
      </p:graphicFrame>
    </p:spTree>
    <p:extLst>
      <p:ext uri="{BB962C8B-B14F-4D97-AF65-F5344CB8AC3E}">
        <p14:creationId xmlns:p14="http://schemas.microsoft.com/office/powerpoint/2010/main" val="389112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49386" y="266941"/>
            <a:ext cx="5537662" cy="330911"/>
          </a:xfrm>
        </p:spPr>
        <p:txBody>
          <a:bodyPr>
            <a:normAutofit fontScale="90000"/>
          </a:bodyPr>
          <a:lstStyle/>
          <a:p>
            <a:r>
              <a:rPr lang="tr-TR" sz="2400" b="1" dirty="0" smtClean="0">
                <a:latin typeface="+mn-lt"/>
              </a:rPr>
              <a:t>Temel Seviye Sıfır Atık Belgesi Başvuru Süreci </a:t>
            </a:r>
            <a:endParaRPr lang="en-US" sz="2400" b="1" dirty="0">
              <a:latin typeface="+mn-lt"/>
            </a:endParaRPr>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3603782890"/>
              </p:ext>
            </p:extLst>
          </p:nvPr>
        </p:nvGraphicFramePr>
        <p:xfrm>
          <a:off x="1521228" y="1909571"/>
          <a:ext cx="9451573" cy="2535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Metin kutusu 10"/>
          <p:cNvSpPr txBox="1"/>
          <p:nvPr/>
        </p:nvSpPr>
        <p:spPr>
          <a:xfrm>
            <a:off x="3915295" y="4635810"/>
            <a:ext cx="2701637" cy="307777"/>
          </a:xfrm>
          <a:prstGeom prst="rect">
            <a:avLst/>
          </a:prstGeom>
          <a:noFill/>
        </p:spPr>
        <p:txBody>
          <a:bodyPr wrap="square" rtlCol="0">
            <a:spAutoFit/>
          </a:bodyPr>
          <a:lstStyle/>
          <a:p>
            <a:r>
              <a:rPr lang="tr-TR" sz="1400" dirty="0" smtClean="0"/>
              <a:t>30 takvim günü içerisinde incelenir</a:t>
            </a:r>
            <a:endParaRPr lang="en-US" sz="1400" dirty="0"/>
          </a:p>
        </p:txBody>
      </p:sp>
      <p:sp>
        <p:nvSpPr>
          <p:cNvPr id="12" name="Yukarı Bükülü Ok 11"/>
          <p:cNvSpPr/>
          <p:nvPr/>
        </p:nvSpPr>
        <p:spPr>
          <a:xfrm>
            <a:off x="4280361" y="3976648"/>
            <a:ext cx="2336571" cy="489885"/>
          </a:xfrm>
          <a:prstGeom prst="bentUp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Yukarı Bükülü Ok 12"/>
          <p:cNvSpPr/>
          <p:nvPr/>
        </p:nvSpPr>
        <p:spPr>
          <a:xfrm rot="10800000">
            <a:off x="2360815" y="1909568"/>
            <a:ext cx="3844634" cy="489885"/>
          </a:xfrm>
          <a:prstGeom prst="bentUp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etin kutusu 13"/>
          <p:cNvSpPr txBox="1"/>
          <p:nvPr/>
        </p:nvSpPr>
        <p:spPr>
          <a:xfrm>
            <a:off x="3370464" y="1096603"/>
            <a:ext cx="2078182" cy="738664"/>
          </a:xfrm>
          <a:prstGeom prst="rect">
            <a:avLst/>
          </a:prstGeom>
          <a:noFill/>
        </p:spPr>
        <p:txBody>
          <a:bodyPr wrap="square" rtlCol="0">
            <a:spAutoFit/>
          </a:bodyPr>
          <a:lstStyle/>
          <a:p>
            <a:r>
              <a:rPr lang="tr-TR" sz="1400" dirty="0" smtClean="0"/>
              <a:t>Eksiklikler 30 takvim günü içerisinde tamamlanmak üzere iade edilir</a:t>
            </a:r>
            <a:endParaRPr lang="en-US" sz="1400" dirty="0"/>
          </a:p>
        </p:txBody>
      </p:sp>
      <p:sp>
        <p:nvSpPr>
          <p:cNvPr id="15" name="Yukarı Bükülü Ok 14"/>
          <p:cNvSpPr/>
          <p:nvPr/>
        </p:nvSpPr>
        <p:spPr>
          <a:xfrm>
            <a:off x="6773487" y="3955068"/>
            <a:ext cx="1463732" cy="489885"/>
          </a:xfrm>
          <a:prstGeom prst="bentUp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etin kutusu 15"/>
          <p:cNvSpPr txBox="1"/>
          <p:nvPr/>
        </p:nvSpPr>
        <p:spPr>
          <a:xfrm>
            <a:off x="6773487" y="4466533"/>
            <a:ext cx="1576647" cy="307777"/>
          </a:xfrm>
          <a:prstGeom prst="rect">
            <a:avLst/>
          </a:prstGeom>
          <a:noFill/>
        </p:spPr>
        <p:txBody>
          <a:bodyPr wrap="square" rtlCol="0">
            <a:spAutoFit/>
          </a:bodyPr>
          <a:lstStyle/>
          <a:p>
            <a:r>
              <a:rPr lang="tr-TR" sz="1400" dirty="0" smtClean="0"/>
              <a:t>Başvuru uygunsa</a:t>
            </a:r>
            <a:endParaRPr lang="en-US" sz="1400" dirty="0"/>
          </a:p>
        </p:txBody>
      </p:sp>
      <p:sp>
        <p:nvSpPr>
          <p:cNvPr id="17" name="Yukarı Bükülü Ok 16"/>
          <p:cNvSpPr/>
          <p:nvPr/>
        </p:nvSpPr>
        <p:spPr>
          <a:xfrm rot="10800000" flipH="1">
            <a:off x="6558743" y="1909567"/>
            <a:ext cx="3117272" cy="489885"/>
          </a:xfrm>
          <a:prstGeom prst="bentUp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etin kutusu 17"/>
          <p:cNvSpPr txBox="1"/>
          <p:nvPr/>
        </p:nvSpPr>
        <p:spPr>
          <a:xfrm>
            <a:off x="7214063" y="1078568"/>
            <a:ext cx="1806632" cy="830997"/>
          </a:xfrm>
          <a:prstGeom prst="rect">
            <a:avLst/>
          </a:prstGeom>
          <a:noFill/>
        </p:spPr>
        <p:txBody>
          <a:bodyPr wrap="square" rtlCol="0">
            <a:spAutoFit/>
          </a:bodyPr>
          <a:lstStyle/>
          <a:p>
            <a:r>
              <a:rPr lang="tr-TR" sz="1200" dirty="0" smtClean="0"/>
              <a:t>Başvuru uygun değilse veya süresi içerisinde eksiklikler tamamlanmazsa</a:t>
            </a:r>
            <a:endParaRPr lang="en-US" sz="1200" dirty="0"/>
          </a:p>
        </p:txBody>
      </p:sp>
    </p:spTree>
    <p:extLst>
      <p:ext uri="{BB962C8B-B14F-4D97-AF65-F5344CB8AC3E}">
        <p14:creationId xmlns:p14="http://schemas.microsoft.com/office/powerpoint/2010/main" val="28553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p:bldP spid="12" grpId="0" animBg="1"/>
      <p:bldP spid="13" grpId="0" animBg="1"/>
      <p:bldP spid="14" grpId="0"/>
      <p:bldP spid="15" grpId="0" animBg="1"/>
      <p:bldP spid="16" grpId="0"/>
      <p:bldP spid="17"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04109" y="256947"/>
            <a:ext cx="6055778" cy="690733"/>
          </a:xfrm>
        </p:spPr>
        <p:txBody>
          <a:bodyPr>
            <a:noAutofit/>
          </a:bodyPr>
          <a:lstStyle/>
          <a:p>
            <a:r>
              <a:rPr lang="tr-TR" sz="2000" b="1" dirty="0" smtClean="0">
                <a:latin typeface="+mn-lt"/>
              </a:rPr>
              <a:t>Ek 4  Sıfır Atık Belgesi Puanlama Kriterleri</a:t>
            </a:r>
            <a:endParaRPr lang="en-US" sz="2000" b="1" dirty="0">
              <a:latin typeface="+mn-lt"/>
            </a:endParaRPr>
          </a:p>
        </p:txBody>
      </p:sp>
      <p:sp>
        <p:nvSpPr>
          <p:cNvPr id="5" name="Metin kutusu 4"/>
          <p:cNvSpPr txBox="1"/>
          <p:nvPr/>
        </p:nvSpPr>
        <p:spPr>
          <a:xfrm>
            <a:off x="1704109" y="947680"/>
            <a:ext cx="9282546" cy="4282263"/>
          </a:xfrm>
          <a:prstGeom prst="rect">
            <a:avLst/>
          </a:prstGeom>
          <a:noFill/>
        </p:spPr>
        <p:txBody>
          <a:bodyPr wrap="square" rtlCol="0">
            <a:spAutoFit/>
          </a:bodyPr>
          <a:lstStyle/>
          <a:p>
            <a:pPr algn="just">
              <a:lnSpc>
                <a:spcPct val="107000"/>
              </a:lnSpc>
              <a:spcAft>
                <a:spcPts val="800"/>
              </a:spcAft>
            </a:pPr>
            <a:r>
              <a:rPr lang="tr-TR" sz="1600" b="1" dirty="0" smtClean="0">
                <a:ea typeface="Calibri" panose="020F0502020204030204" pitchFamily="34" charset="0"/>
                <a:cs typeface="Times New Roman" panose="02020603050405020304" pitchFamily="18" charset="0"/>
              </a:rPr>
              <a:t>(</a:t>
            </a:r>
            <a:r>
              <a:rPr lang="tr-TR" sz="1600" b="1" dirty="0">
                <a:ea typeface="Calibri" panose="020F0502020204030204" pitchFamily="34" charset="0"/>
                <a:cs typeface="Times New Roman" panose="02020603050405020304" pitchFamily="18" charset="0"/>
              </a:rPr>
              <a:t>A) Mahalli İdareler İçin Puanlama Kriterleri</a:t>
            </a:r>
            <a:endParaRPr lang="en-US" sz="1600" dirty="0">
              <a:ea typeface="Calibri" panose="020F0502020204030204" pitchFamily="34" charset="0"/>
              <a:cs typeface="Times New Roman" panose="02020603050405020304" pitchFamily="18" charset="0"/>
            </a:endParaRPr>
          </a:p>
          <a:p>
            <a:pPr algn="just">
              <a:lnSpc>
                <a:spcPct val="107000"/>
              </a:lnSpc>
              <a:spcAft>
                <a:spcPts val="800"/>
              </a:spcAft>
              <a:tabLst>
                <a:tab pos="752475" algn="l"/>
              </a:tabLst>
            </a:pPr>
            <a:r>
              <a:rPr lang="tr-TR" sz="1600" dirty="0">
                <a:ea typeface="Calibri" panose="020F0502020204030204" pitchFamily="34" charset="0"/>
                <a:cs typeface="Times New Roman" panose="02020603050405020304" pitchFamily="18" charset="0"/>
              </a:rPr>
              <a:t>Sıfır atık belgesi puanlama kriterlerinde </a:t>
            </a:r>
            <a:r>
              <a:rPr lang="tr-TR" sz="1600" dirty="0" err="1">
                <a:ea typeface="Calibri" panose="020F0502020204030204" pitchFamily="34" charset="0"/>
                <a:cs typeface="Times New Roman" panose="02020603050405020304" pitchFamily="18" charset="0"/>
              </a:rPr>
              <a:t>bertarafa</a:t>
            </a:r>
            <a:r>
              <a:rPr lang="tr-TR" sz="1600" dirty="0">
                <a:ea typeface="Calibri" panose="020F0502020204030204" pitchFamily="34" charset="0"/>
                <a:cs typeface="Times New Roman" panose="02020603050405020304" pitchFamily="18" charset="0"/>
              </a:rPr>
              <a:t> giden atık miktarındaki azalma oranı dikkate alınır. Azalma oranına göre belge seviyeleri Bakanlıkça belirlenir. </a:t>
            </a:r>
            <a:r>
              <a:rPr lang="tr-TR" sz="1600" dirty="0">
                <a:solidFill>
                  <a:srgbClr val="FF0000"/>
                </a:solidFill>
                <a:ea typeface="Calibri" panose="020F0502020204030204" pitchFamily="34" charset="0"/>
                <a:cs typeface="Times New Roman" panose="02020603050405020304" pitchFamily="18" charset="0"/>
              </a:rPr>
              <a:t>Nitelikli belge alınabilmesi için bu oran %15</a:t>
            </a:r>
            <a:r>
              <a:rPr lang="tr-TR" sz="1600" dirty="0">
                <a:ea typeface="Calibri" panose="020F0502020204030204" pitchFamily="34" charset="0"/>
                <a:cs typeface="Times New Roman" panose="02020603050405020304" pitchFamily="18" charset="0"/>
              </a:rPr>
              <a:t>’den az olamaz. </a:t>
            </a:r>
            <a:endParaRPr lang="en-US" sz="1600" dirty="0">
              <a:ea typeface="Calibri" panose="020F0502020204030204" pitchFamily="34" charset="0"/>
              <a:cs typeface="Times New Roman" panose="02020603050405020304" pitchFamily="18" charset="0"/>
            </a:endParaRPr>
          </a:p>
          <a:p>
            <a:pPr>
              <a:lnSpc>
                <a:spcPct val="107000"/>
              </a:lnSpc>
              <a:spcAft>
                <a:spcPts val="800"/>
              </a:spcAft>
            </a:pPr>
            <a:r>
              <a:rPr lang="tr-TR" sz="1600" b="1" dirty="0">
                <a:ea typeface="Calibri" panose="020F0502020204030204" pitchFamily="34" charset="0"/>
                <a:cs typeface="Times New Roman" panose="02020603050405020304" pitchFamily="18" charset="0"/>
              </a:rPr>
              <a:t>(B) Bina ve Yerleşkeler İçin Puanlama Kriterleri</a:t>
            </a:r>
            <a:endParaRPr lang="en-US" sz="1600" dirty="0">
              <a:ea typeface="Calibri" panose="020F0502020204030204" pitchFamily="34" charset="0"/>
              <a:cs typeface="Times New Roman" panose="02020603050405020304" pitchFamily="18" charset="0"/>
            </a:endParaRPr>
          </a:p>
          <a:p>
            <a:pPr algn="just"/>
            <a:r>
              <a:rPr lang="tr-TR" sz="1600" b="1" dirty="0"/>
              <a:t>Zorunlu Kriter:</a:t>
            </a:r>
            <a:endParaRPr lang="en-US" sz="1600" dirty="0"/>
          </a:p>
          <a:p>
            <a:pPr algn="just" fontAlgn="auto"/>
            <a:r>
              <a:rPr lang="tr-TR" sz="1600" dirty="0">
                <a:cs typeface="Times New Roman" panose="02020603050405020304" pitchFamily="18" charset="0"/>
              </a:rPr>
              <a:t>Sıfır atık belgesi puanlama kriterlerinde </a:t>
            </a:r>
            <a:r>
              <a:rPr lang="tr-TR" sz="1600" dirty="0" err="1">
                <a:cs typeface="Times New Roman" panose="02020603050405020304" pitchFamily="18" charset="0"/>
              </a:rPr>
              <a:t>bertarafa</a:t>
            </a:r>
            <a:r>
              <a:rPr lang="tr-TR" sz="1600" dirty="0">
                <a:cs typeface="Times New Roman" panose="02020603050405020304" pitchFamily="18" charset="0"/>
              </a:rPr>
              <a:t> giden atık miktarındaki azalma oranı dikkate alınır. Azalma oranına göre belge seviyeleri Bakanlıkça belirlenir. </a:t>
            </a:r>
            <a:r>
              <a:rPr lang="tr-TR" sz="1600" dirty="0">
                <a:solidFill>
                  <a:srgbClr val="FF0000"/>
                </a:solidFill>
                <a:cs typeface="Times New Roman" panose="02020603050405020304" pitchFamily="18" charset="0"/>
              </a:rPr>
              <a:t>Nitelikli belge alınabilmesi için bu oran </a:t>
            </a:r>
            <a:r>
              <a:rPr lang="tr-TR" sz="1600" dirty="0" smtClean="0">
                <a:solidFill>
                  <a:srgbClr val="FF0000"/>
                </a:solidFill>
                <a:cs typeface="Times New Roman" panose="02020603050405020304" pitchFamily="18" charset="0"/>
              </a:rPr>
              <a:t>% 15</a:t>
            </a:r>
            <a:r>
              <a:rPr lang="tr-TR" sz="1600" dirty="0" smtClean="0">
                <a:cs typeface="Times New Roman" panose="02020603050405020304" pitchFamily="18" charset="0"/>
              </a:rPr>
              <a:t>’den </a:t>
            </a:r>
            <a:r>
              <a:rPr lang="tr-TR" sz="1600" dirty="0">
                <a:cs typeface="Times New Roman" panose="02020603050405020304" pitchFamily="18" charset="0"/>
              </a:rPr>
              <a:t>az olamaz.</a:t>
            </a:r>
            <a:endParaRPr lang="en-US" sz="1600" dirty="0"/>
          </a:p>
          <a:p>
            <a:pPr algn="just" fontAlgn="auto"/>
            <a:r>
              <a:rPr lang="tr-TR" sz="1600" b="1" dirty="0">
                <a:cs typeface="Times New Roman" panose="02020603050405020304" pitchFamily="18" charset="0"/>
              </a:rPr>
              <a:t> </a:t>
            </a:r>
            <a:endParaRPr lang="en-US" sz="1600" dirty="0"/>
          </a:p>
          <a:p>
            <a:pPr algn="just" fontAlgn="auto"/>
            <a:r>
              <a:rPr lang="tr-TR" sz="1600" b="1" dirty="0">
                <a:cs typeface="Times New Roman" panose="02020603050405020304" pitchFamily="18" charset="0"/>
              </a:rPr>
              <a:t>Diğer Kriterler:</a:t>
            </a:r>
            <a:endParaRPr lang="en-US" sz="1600" dirty="0"/>
          </a:p>
          <a:p>
            <a:pPr algn="just">
              <a:lnSpc>
                <a:spcPct val="107000"/>
              </a:lnSpc>
              <a:spcAft>
                <a:spcPts val="800"/>
              </a:spcAft>
            </a:pPr>
            <a:r>
              <a:rPr lang="tr-TR" sz="1600" dirty="0">
                <a:ea typeface="Calibri" panose="020F0502020204030204" pitchFamily="34" charset="0"/>
                <a:cs typeface="Times New Roman" panose="02020603050405020304" pitchFamily="18" charset="0"/>
              </a:rPr>
              <a:t>Zorunlu kriter sağlanmadan bu bölümdeki kriterlerden puan alınamaz.</a:t>
            </a:r>
            <a:endParaRPr lang="en-US" sz="1600" dirty="0">
              <a:ea typeface="Calibri" panose="020F0502020204030204" pitchFamily="34" charset="0"/>
              <a:cs typeface="Times New Roman" panose="02020603050405020304" pitchFamily="18" charset="0"/>
            </a:endParaRPr>
          </a:p>
          <a:p>
            <a:pPr marL="342900" lvl="0" indent="-342900" algn="just" fontAlgn="auto">
              <a:buFont typeface="Times New Roman" panose="02020603050405020304" pitchFamily="18" charset="0"/>
              <a:buChar char="-"/>
            </a:pPr>
            <a:r>
              <a:rPr lang="tr-TR" sz="1600" dirty="0">
                <a:ea typeface="SimSun" panose="02010600030101010101" pitchFamily="2" charset="-122"/>
                <a:cs typeface="Times New Roman" panose="02020603050405020304" pitchFamily="18" charset="0"/>
              </a:rPr>
              <a:t>Atık </a:t>
            </a:r>
            <a:r>
              <a:rPr lang="tr-TR" sz="1600" dirty="0" err="1">
                <a:ea typeface="SimSun" panose="02010600030101010101" pitchFamily="2" charset="-122"/>
                <a:cs typeface="Times New Roman" panose="02020603050405020304" pitchFamily="18" charset="0"/>
              </a:rPr>
              <a:t>Azaltımı</a:t>
            </a:r>
            <a:r>
              <a:rPr lang="tr-TR" sz="1600" dirty="0">
                <a:ea typeface="SimSun" panose="02010600030101010101" pitchFamily="2" charset="-122"/>
                <a:cs typeface="Times New Roman" panose="02020603050405020304" pitchFamily="18" charset="0"/>
              </a:rPr>
              <a:t> ve Önlemeye Yönelik Faaliyetler</a:t>
            </a:r>
            <a:endParaRPr lang="en-US" sz="1600" dirty="0">
              <a:ea typeface="SimSun" panose="02010600030101010101" pitchFamily="2" charset="-122"/>
            </a:endParaRPr>
          </a:p>
          <a:p>
            <a:pPr marL="342900" lvl="0" indent="-342900" algn="just" fontAlgn="auto">
              <a:buFont typeface="Times New Roman" panose="02020603050405020304" pitchFamily="18" charset="0"/>
              <a:buChar char="-"/>
            </a:pPr>
            <a:r>
              <a:rPr lang="tr-TR" sz="1600" dirty="0">
                <a:ea typeface="SimSun" panose="02010600030101010101" pitchFamily="2" charset="-122"/>
                <a:cs typeface="Times New Roman" panose="02020603050405020304" pitchFamily="18" charset="0"/>
              </a:rPr>
              <a:t>Yeniden Kullanıma Yönelik Faaliyetler</a:t>
            </a:r>
            <a:endParaRPr lang="en-US" sz="1600" dirty="0">
              <a:ea typeface="SimSun" panose="02010600030101010101" pitchFamily="2" charset="-122"/>
            </a:endParaRPr>
          </a:p>
          <a:p>
            <a:pPr marL="342900" lvl="0" indent="-342900" algn="just" fontAlgn="auto">
              <a:buFont typeface="Times New Roman" panose="02020603050405020304" pitchFamily="18" charset="0"/>
              <a:buChar char="-"/>
            </a:pPr>
            <a:r>
              <a:rPr lang="tr-TR" sz="1600" dirty="0">
                <a:ea typeface="SimSun" panose="02010600030101010101" pitchFamily="2" charset="-122"/>
                <a:cs typeface="Times New Roman" panose="02020603050405020304" pitchFamily="18" charset="0"/>
              </a:rPr>
              <a:t>İsrafının Azaltılmasına Yönelik Faaliyetler</a:t>
            </a:r>
            <a:endParaRPr lang="en-US" sz="1600" dirty="0">
              <a:ea typeface="SimSun" panose="02010600030101010101" pitchFamily="2" charset="-122"/>
            </a:endParaRPr>
          </a:p>
          <a:p>
            <a:pPr marL="342900" lvl="0" indent="-342900" algn="just" fontAlgn="auto">
              <a:buFont typeface="Times New Roman" panose="02020603050405020304" pitchFamily="18" charset="0"/>
              <a:buChar char="-"/>
            </a:pPr>
            <a:r>
              <a:rPr lang="tr-TR" sz="1600" dirty="0">
                <a:ea typeface="SimSun" panose="02010600030101010101" pitchFamily="2" charset="-122"/>
                <a:cs typeface="Times New Roman" panose="02020603050405020304" pitchFamily="18" charset="0"/>
              </a:rPr>
              <a:t>Tedarik ve Lojistik Faaliyetleri</a:t>
            </a:r>
            <a:endParaRPr lang="en-US" sz="1600" dirty="0">
              <a:ea typeface="SimSun" panose="02010600030101010101" pitchFamily="2" charset="-122"/>
            </a:endParaRPr>
          </a:p>
          <a:p>
            <a:pPr marL="342900" lvl="0" indent="-342900" algn="just" fontAlgn="auto">
              <a:buFont typeface="Times New Roman" panose="02020603050405020304" pitchFamily="18" charset="0"/>
              <a:buChar char="-"/>
            </a:pPr>
            <a:r>
              <a:rPr lang="tr-TR" sz="1600" dirty="0">
                <a:ea typeface="SimSun" panose="02010600030101010101" pitchFamily="2" charset="-122"/>
                <a:cs typeface="Times New Roman" panose="02020603050405020304" pitchFamily="18" charset="0"/>
              </a:rPr>
              <a:t>Bilinçlendirme ve Farkındalığın Arttırılmasına Yönelik Faaliyetler</a:t>
            </a:r>
            <a:endParaRPr lang="en-US" sz="1600" dirty="0">
              <a:effectLst/>
              <a:ea typeface="SimSun" panose="02010600030101010101" pitchFamily="2" charset="-122"/>
            </a:endParaRPr>
          </a:p>
        </p:txBody>
      </p:sp>
      <p:sp>
        <p:nvSpPr>
          <p:cNvPr id="3" name="Dikdörtgen 2"/>
          <p:cNvSpPr/>
          <p:nvPr/>
        </p:nvSpPr>
        <p:spPr>
          <a:xfrm>
            <a:off x="1704109" y="5578146"/>
            <a:ext cx="9656618" cy="685059"/>
          </a:xfrm>
          <a:prstGeom prst="rect">
            <a:avLst/>
          </a:prstGeom>
        </p:spPr>
        <p:txBody>
          <a:bodyPr wrap="square">
            <a:spAutoFit/>
          </a:bodyPr>
          <a:lstStyle/>
          <a:p>
            <a:pPr algn="just">
              <a:lnSpc>
                <a:spcPct val="107000"/>
              </a:lnSpc>
              <a:spcAft>
                <a:spcPts val="800"/>
              </a:spcAft>
              <a:tabLst>
                <a:tab pos="752475" algn="l"/>
              </a:tabLst>
            </a:pPr>
            <a:r>
              <a:rPr lang="tr-TR" dirty="0">
                <a:ea typeface="Calibri" panose="020F0502020204030204" pitchFamily="34" charset="0"/>
                <a:cs typeface="Times New Roman" panose="02020603050405020304" pitchFamily="18" charset="0"/>
              </a:rPr>
              <a:t>Sıfır atık belgelerinin seviyelerine göre puanlama kriterleri Bakanlıkça çıkarılacak usul ve esaslar ile belirlenir. Bakanlıkça gerekli görülmesi halinde ek kriterler ilave edilebilir.</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3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fade">
                                      <p:cBhvr>
                                        <p:cTn id="36" dur="1000"/>
                                        <p:tgtEl>
                                          <p:spTgt spid="5">
                                            <p:txEl>
                                              <p:pRg st="6" end="6"/>
                                            </p:txEl>
                                          </p:spTgt>
                                        </p:tgtEl>
                                      </p:cBhvr>
                                    </p:animEffect>
                                    <p:anim calcmode="lin" valueType="num">
                                      <p:cBhvr>
                                        <p:cTn id="3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fade">
                                      <p:cBhvr>
                                        <p:cTn id="41" dur="1000"/>
                                        <p:tgtEl>
                                          <p:spTgt spid="5">
                                            <p:txEl>
                                              <p:pRg st="7" end="7"/>
                                            </p:txEl>
                                          </p:spTgt>
                                        </p:tgtEl>
                                      </p:cBhvr>
                                    </p:animEffect>
                                    <p:anim calcmode="lin" valueType="num">
                                      <p:cBhvr>
                                        <p:cTn id="4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fade">
                                      <p:cBhvr>
                                        <p:cTn id="46" dur="1000"/>
                                        <p:tgtEl>
                                          <p:spTgt spid="5">
                                            <p:txEl>
                                              <p:pRg st="8" end="8"/>
                                            </p:txEl>
                                          </p:spTgt>
                                        </p:tgtEl>
                                      </p:cBhvr>
                                    </p:animEffect>
                                    <p:anim calcmode="lin" valueType="num">
                                      <p:cBhvr>
                                        <p:cTn id="4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Effect transition="in" filter="fade">
                                      <p:cBhvr>
                                        <p:cTn id="51" dur="1000"/>
                                        <p:tgtEl>
                                          <p:spTgt spid="5">
                                            <p:txEl>
                                              <p:pRg st="9" end="9"/>
                                            </p:txEl>
                                          </p:spTgt>
                                        </p:tgtEl>
                                      </p:cBhvr>
                                    </p:animEffect>
                                    <p:anim calcmode="lin" valueType="num">
                                      <p:cBhvr>
                                        <p:cTn id="52"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10" end="10"/>
                                            </p:txEl>
                                          </p:spTgt>
                                        </p:tgtEl>
                                        <p:attrNameLst>
                                          <p:attrName>style.visibility</p:attrName>
                                        </p:attrNameLst>
                                      </p:cBhvr>
                                      <p:to>
                                        <p:strVal val="visible"/>
                                      </p:to>
                                    </p:set>
                                    <p:animEffect transition="in" filter="fade">
                                      <p:cBhvr>
                                        <p:cTn id="56" dur="1000"/>
                                        <p:tgtEl>
                                          <p:spTgt spid="5">
                                            <p:txEl>
                                              <p:pRg st="10" end="10"/>
                                            </p:txEl>
                                          </p:spTgt>
                                        </p:tgtEl>
                                      </p:cBhvr>
                                    </p:animEffect>
                                    <p:anim calcmode="lin" valueType="num">
                                      <p:cBhvr>
                                        <p:cTn id="57"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Effect transition="in" filter="fade">
                                      <p:cBhvr>
                                        <p:cTn id="61" dur="1000"/>
                                        <p:tgtEl>
                                          <p:spTgt spid="5">
                                            <p:txEl>
                                              <p:pRg st="11" end="11"/>
                                            </p:txEl>
                                          </p:spTgt>
                                        </p:tgtEl>
                                      </p:cBhvr>
                                    </p:animEffect>
                                    <p:anim calcmode="lin" valueType="num">
                                      <p:cBhvr>
                                        <p:cTn id="62"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
                                            <p:txEl>
                                              <p:pRg st="12" end="12"/>
                                            </p:txEl>
                                          </p:spTgt>
                                        </p:tgtEl>
                                        <p:attrNameLst>
                                          <p:attrName>style.visibility</p:attrName>
                                        </p:attrNameLst>
                                      </p:cBhvr>
                                      <p:to>
                                        <p:strVal val="visible"/>
                                      </p:to>
                                    </p:set>
                                    <p:animEffect transition="in" filter="fade">
                                      <p:cBhvr>
                                        <p:cTn id="66" dur="1000"/>
                                        <p:tgtEl>
                                          <p:spTgt spid="5">
                                            <p:txEl>
                                              <p:pRg st="12" end="12"/>
                                            </p:txEl>
                                          </p:spTgt>
                                        </p:tgtEl>
                                      </p:cBhvr>
                                    </p:animEffect>
                                    <p:anim calcmode="lin" valueType="num">
                                      <p:cBhvr>
                                        <p:cTn id="67"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93323" y="430620"/>
            <a:ext cx="5038552" cy="330911"/>
          </a:xfrm>
        </p:spPr>
        <p:txBody>
          <a:bodyPr>
            <a:normAutofit fontScale="90000"/>
          </a:bodyPr>
          <a:lstStyle/>
          <a:p>
            <a:r>
              <a:rPr lang="tr-TR" sz="2400" b="1" dirty="0" smtClean="0">
                <a:latin typeface="+mn-lt"/>
              </a:rPr>
              <a:t>Nitelikli Sıfır Atık Belgesi Başvuru Süreci </a:t>
            </a:r>
            <a:endParaRPr lang="en-US" sz="2400" b="1" dirty="0">
              <a:latin typeface="+mn-lt"/>
            </a:endParaRPr>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1960915535"/>
              </p:ext>
            </p:extLst>
          </p:nvPr>
        </p:nvGraphicFramePr>
        <p:xfrm>
          <a:off x="1512916" y="1451670"/>
          <a:ext cx="9459885" cy="3447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Metin kutusu 10"/>
          <p:cNvSpPr txBox="1"/>
          <p:nvPr/>
        </p:nvSpPr>
        <p:spPr>
          <a:xfrm>
            <a:off x="5095701" y="4689126"/>
            <a:ext cx="1812173" cy="523220"/>
          </a:xfrm>
          <a:prstGeom prst="rect">
            <a:avLst/>
          </a:prstGeom>
          <a:noFill/>
        </p:spPr>
        <p:txBody>
          <a:bodyPr wrap="square" rtlCol="0">
            <a:spAutoFit/>
          </a:bodyPr>
          <a:lstStyle/>
          <a:p>
            <a:r>
              <a:rPr lang="tr-TR" sz="1400" dirty="0" smtClean="0"/>
              <a:t>30 takvim günü içerisinde incelenir</a:t>
            </a:r>
            <a:endParaRPr lang="en-US" sz="1400" dirty="0"/>
          </a:p>
        </p:txBody>
      </p:sp>
      <p:sp>
        <p:nvSpPr>
          <p:cNvPr id="12" name="Yukarı Bükülü Ok 11"/>
          <p:cNvSpPr/>
          <p:nvPr/>
        </p:nvSpPr>
        <p:spPr>
          <a:xfrm>
            <a:off x="5070764" y="4110641"/>
            <a:ext cx="1589808" cy="489885"/>
          </a:xfrm>
          <a:prstGeom prst="bentUp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Yukarı Bükülü Ok 12"/>
          <p:cNvSpPr/>
          <p:nvPr/>
        </p:nvSpPr>
        <p:spPr>
          <a:xfrm rot="10800000">
            <a:off x="2487237" y="1909566"/>
            <a:ext cx="4104755" cy="489885"/>
          </a:xfrm>
          <a:prstGeom prst="bentUp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etin kutusu 13"/>
          <p:cNvSpPr txBox="1"/>
          <p:nvPr/>
        </p:nvSpPr>
        <p:spPr>
          <a:xfrm>
            <a:off x="3333056" y="1293799"/>
            <a:ext cx="2913958" cy="523220"/>
          </a:xfrm>
          <a:prstGeom prst="rect">
            <a:avLst/>
          </a:prstGeom>
          <a:noFill/>
        </p:spPr>
        <p:txBody>
          <a:bodyPr wrap="square" rtlCol="0">
            <a:spAutoFit/>
          </a:bodyPr>
          <a:lstStyle/>
          <a:p>
            <a:r>
              <a:rPr lang="tr-TR" sz="1400" dirty="0" smtClean="0"/>
              <a:t>Eksiklikler 30 takvim günü içerisinde tamamlanmak üzere iade edilir</a:t>
            </a:r>
            <a:endParaRPr lang="en-US" sz="1400" dirty="0"/>
          </a:p>
        </p:txBody>
      </p:sp>
      <p:sp>
        <p:nvSpPr>
          <p:cNvPr id="15" name="Yukarı Bükülü Ok 14"/>
          <p:cNvSpPr/>
          <p:nvPr/>
        </p:nvSpPr>
        <p:spPr>
          <a:xfrm>
            <a:off x="7006243" y="4130854"/>
            <a:ext cx="1463732" cy="489885"/>
          </a:xfrm>
          <a:prstGeom prst="bentUp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etin kutusu 15"/>
          <p:cNvSpPr txBox="1"/>
          <p:nvPr/>
        </p:nvSpPr>
        <p:spPr>
          <a:xfrm>
            <a:off x="7006243" y="4684369"/>
            <a:ext cx="1576647" cy="307777"/>
          </a:xfrm>
          <a:prstGeom prst="rect">
            <a:avLst/>
          </a:prstGeom>
          <a:noFill/>
        </p:spPr>
        <p:txBody>
          <a:bodyPr wrap="square" rtlCol="0">
            <a:spAutoFit/>
          </a:bodyPr>
          <a:lstStyle/>
          <a:p>
            <a:r>
              <a:rPr lang="tr-TR" sz="1400" dirty="0" smtClean="0"/>
              <a:t>Başvuru uygunsa</a:t>
            </a:r>
            <a:endParaRPr lang="en-US" sz="1400" dirty="0"/>
          </a:p>
        </p:txBody>
      </p:sp>
      <p:sp>
        <p:nvSpPr>
          <p:cNvPr id="17" name="Yukarı Bükülü Ok 16"/>
          <p:cNvSpPr/>
          <p:nvPr/>
        </p:nvSpPr>
        <p:spPr>
          <a:xfrm rot="10800000" flipH="1">
            <a:off x="6882937" y="1909565"/>
            <a:ext cx="2884518" cy="489885"/>
          </a:xfrm>
          <a:prstGeom prst="bentUp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etin kutusu 17"/>
          <p:cNvSpPr txBox="1"/>
          <p:nvPr/>
        </p:nvSpPr>
        <p:spPr>
          <a:xfrm>
            <a:off x="7355378" y="1512771"/>
            <a:ext cx="1806632" cy="307777"/>
          </a:xfrm>
          <a:prstGeom prst="rect">
            <a:avLst/>
          </a:prstGeom>
          <a:noFill/>
        </p:spPr>
        <p:txBody>
          <a:bodyPr wrap="square" rtlCol="0">
            <a:spAutoFit/>
          </a:bodyPr>
          <a:lstStyle/>
          <a:p>
            <a:r>
              <a:rPr lang="tr-TR" sz="1400" dirty="0" smtClean="0"/>
              <a:t>Başvuru uygun değilse</a:t>
            </a:r>
            <a:endParaRPr lang="en-US" sz="1400" dirty="0"/>
          </a:p>
        </p:txBody>
      </p:sp>
      <p:sp>
        <p:nvSpPr>
          <p:cNvPr id="19" name="Dikdörtgen 18"/>
          <p:cNvSpPr/>
          <p:nvPr/>
        </p:nvSpPr>
        <p:spPr>
          <a:xfrm>
            <a:off x="2901142" y="5481449"/>
            <a:ext cx="6691744" cy="830997"/>
          </a:xfrm>
          <a:prstGeom prst="rect">
            <a:avLst/>
          </a:prstGeom>
        </p:spPr>
        <p:txBody>
          <a:bodyPr wrap="square">
            <a:spAutoFit/>
          </a:bodyPr>
          <a:lstStyle/>
          <a:p>
            <a:endParaRPr lang="en-US" sz="1600" dirty="0"/>
          </a:p>
          <a:p>
            <a:r>
              <a:rPr lang="en-US" sz="1600" dirty="0" err="1"/>
              <a:t>Temel</a:t>
            </a:r>
            <a:r>
              <a:rPr lang="en-US" sz="1600" dirty="0"/>
              <a:t> </a:t>
            </a:r>
            <a:r>
              <a:rPr lang="en-US" sz="1600" dirty="0" err="1"/>
              <a:t>seviyede</a:t>
            </a:r>
            <a:r>
              <a:rPr lang="en-US" sz="1600" dirty="0"/>
              <a:t> </a:t>
            </a:r>
            <a:r>
              <a:rPr lang="en-US" sz="1600" dirty="0" err="1"/>
              <a:t>sıfır</a:t>
            </a:r>
            <a:r>
              <a:rPr lang="en-US" sz="1600" dirty="0"/>
              <a:t> </a:t>
            </a:r>
            <a:r>
              <a:rPr lang="en-US" sz="1600" dirty="0" err="1"/>
              <a:t>atık</a:t>
            </a:r>
            <a:r>
              <a:rPr lang="en-US" sz="1600" dirty="0"/>
              <a:t> </a:t>
            </a:r>
            <a:r>
              <a:rPr lang="en-US" sz="1600" dirty="0" err="1"/>
              <a:t>belgesine</a:t>
            </a:r>
            <a:r>
              <a:rPr lang="en-US" sz="1600" dirty="0"/>
              <a:t> </a:t>
            </a:r>
            <a:r>
              <a:rPr lang="en-US" sz="1600" dirty="0" err="1"/>
              <a:t>sahip</a:t>
            </a:r>
            <a:r>
              <a:rPr lang="en-US" sz="1600" dirty="0"/>
              <a:t> </a:t>
            </a:r>
            <a:r>
              <a:rPr lang="en-US" sz="1600" dirty="0" err="1"/>
              <a:t>diğer</a:t>
            </a:r>
            <a:r>
              <a:rPr lang="en-US" sz="1600" dirty="0"/>
              <a:t> </a:t>
            </a:r>
            <a:r>
              <a:rPr lang="en-US" sz="1600" dirty="0" err="1"/>
              <a:t>yerler</a:t>
            </a:r>
            <a:r>
              <a:rPr lang="en-US" sz="1600" dirty="0"/>
              <a:t> </a:t>
            </a:r>
            <a:r>
              <a:rPr lang="en-US" sz="1600" dirty="0" err="1"/>
              <a:t>ise</a:t>
            </a:r>
            <a:r>
              <a:rPr lang="en-US" sz="1600" dirty="0"/>
              <a:t> </a:t>
            </a:r>
            <a:r>
              <a:rPr lang="en-US" sz="1600" dirty="0" err="1"/>
              <a:t>talep</a:t>
            </a:r>
            <a:r>
              <a:rPr lang="en-US" sz="1600" dirty="0"/>
              <a:t> </a:t>
            </a:r>
            <a:r>
              <a:rPr lang="en-US" sz="1600" dirty="0" err="1"/>
              <a:t>etmeleri</a:t>
            </a:r>
            <a:r>
              <a:rPr lang="en-US" sz="1600" dirty="0"/>
              <a:t> </a:t>
            </a:r>
            <a:r>
              <a:rPr lang="en-US" sz="1600" dirty="0" err="1"/>
              <a:t>halinde</a:t>
            </a:r>
            <a:r>
              <a:rPr lang="en-US" sz="1600" dirty="0"/>
              <a:t> </a:t>
            </a:r>
            <a:r>
              <a:rPr lang="en-US" sz="1600" dirty="0" err="1"/>
              <a:t>gümüş</a:t>
            </a:r>
            <a:r>
              <a:rPr lang="en-US" sz="1600" dirty="0"/>
              <a:t>, </a:t>
            </a:r>
            <a:r>
              <a:rPr lang="en-US" sz="1600" dirty="0" err="1"/>
              <a:t>altın</a:t>
            </a:r>
            <a:r>
              <a:rPr lang="en-US" sz="1600" dirty="0"/>
              <a:t> ve </a:t>
            </a:r>
            <a:r>
              <a:rPr lang="en-US" sz="1600" dirty="0" err="1"/>
              <a:t>platin</a:t>
            </a:r>
            <a:r>
              <a:rPr lang="en-US" sz="1600" dirty="0"/>
              <a:t> </a:t>
            </a:r>
            <a:r>
              <a:rPr lang="en-US" sz="1600" dirty="0" err="1"/>
              <a:t>sıfır</a:t>
            </a:r>
            <a:r>
              <a:rPr lang="en-US" sz="1600" dirty="0"/>
              <a:t> </a:t>
            </a:r>
            <a:r>
              <a:rPr lang="en-US" sz="1600" dirty="0" err="1"/>
              <a:t>atık</a:t>
            </a:r>
            <a:r>
              <a:rPr lang="en-US" sz="1600" dirty="0"/>
              <a:t> </a:t>
            </a:r>
            <a:r>
              <a:rPr lang="en-US" sz="1600" dirty="0" err="1"/>
              <a:t>belgesi</a:t>
            </a:r>
            <a:r>
              <a:rPr lang="en-US" sz="1600" dirty="0"/>
              <a:t> </a:t>
            </a:r>
            <a:r>
              <a:rPr lang="en-US" sz="1600" dirty="0" err="1"/>
              <a:t>için</a:t>
            </a:r>
            <a:r>
              <a:rPr lang="en-US" sz="1600" dirty="0"/>
              <a:t> </a:t>
            </a:r>
            <a:r>
              <a:rPr lang="en-US" sz="1600" dirty="0" err="1"/>
              <a:t>başvuruda</a:t>
            </a:r>
            <a:r>
              <a:rPr lang="en-US" sz="1600" dirty="0"/>
              <a:t> </a:t>
            </a:r>
            <a:r>
              <a:rPr lang="en-US" sz="1600" dirty="0" err="1"/>
              <a:t>bulunabilirler</a:t>
            </a:r>
            <a:r>
              <a:rPr lang="en-US" sz="1600" dirty="0"/>
              <a:t>.</a:t>
            </a:r>
          </a:p>
        </p:txBody>
      </p:sp>
      <p:sp>
        <p:nvSpPr>
          <p:cNvPr id="20" name="Yukarı Bükülü Ok 19"/>
          <p:cNvSpPr/>
          <p:nvPr/>
        </p:nvSpPr>
        <p:spPr>
          <a:xfrm>
            <a:off x="2072984" y="4052154"/>
            <a:ext cx="2336571" cy="489885"/>
          </a:xfrm>
          <a:prstGeom prst="bentUp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etin kutusu 20"/>
          <p:cNvSpPr txBox="1"/>
          <p:nvPr/>
        </p:nvSpPr>
        <p:spPr>
          <a:xfrm>
            <a:off x="2487237" y="4634586"/>
            <a:ext cx="1812173" cy="523220"/>
          </a:xfrm>
          <a:prstGeom prst="rect">
            <a:avLst/>
          </a:prstGeom>
          <a:noFill/>
        </p:spPr>
        <p:txBody>
          <a:bodyPr wrap="square" rtlCol="0">
            <a:spAutoFit/>
          </a:bodyPr>
          <a:lstStyle/>
          <a:p>
            <a:r>
              <a:rPr lang="tr-TR" sz="1400" dirty="0" smtClean="0"/>
              <a:t>12 aylık süre sonunda başvuru yapılır</a:t>
            </a:r>
            <a:endParaRPr lang="en-US" sz="1400" dirty="0"/>
          </a:p>
        </p:txBody>
      </p:sp>
    </p:spTree>
    <p:extLst>
      <p:ext uri="{BB962C8B-B14F-4D97-AF65-F5344CB8AC3E}">
        <p14:creationId xmlns:p14="http://schemas.microsoft.com/office/powerpoint/2010/main" val="303360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2000"/>
                                        <p:tgtEl>
                                          <p:spTgt spid="18"/>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p:bldP spid="15" grpId="0" animBg="1"/>
      <p:bldP spid="16" grpId="0"/>
      <p:bldP spid="17" grpId="0" animBg="1"/>
      <p:bldP spid="18" grpId="0"/>
      <p:bldP spid="20" grpId="0"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36790"/>
            <a:ext cx="10515600" cy="436980"/>
          </a:xfrm>
        </p:spPr>
        <p:txBody>
          <a:bodyPr>
            <a:normAutofit fontScale="90000"/>
          </a:bodyPr>
          <a:lstStyle/>
          <a:p>
            <a:r>
              <a:rPr lang="tr-TR" sz="2400" b="1" dirty="0" smtClean="0">
                <a:latin typeface="+mn-lt"/>
              </a:rPr>
              <a:t>Sıfır atık belge esaslarına aykırılık, adres değişiklik durumu ve belgenin iptali (Madde 18)</a:t>
            </a:r>
            <a:endParaRPr lang="en-US" sz="2400" b="1" dirty="0">
              <a:latin typeface="+mn-lt"/>
            </a:endParaRPr>
          </a:p>
        </p:txBody>
      </p:sp>
      <p:sp>
        <p:nvSpPr>
          <p:cNvPr id="3" name="İçerik Yer Tutucusu 2"/>
          <p:cNvSpPr>
            <a:spLocks noGrp="1"/>
          </p:cNvSpPr>
          <p:nvPr>
            <p:ph idx="1"/>
          </p:nvPr>
        </p:nvSpPr>
        <p:spPr>
          <a:xfrm>
            <a:off x="838200" y="802106"/>
            <a:ext cx="10515600" cy="6055894"/>
          </a:xfrm>
        </p:spPr>
        <p:txBody>
          <a:bodyPr>
            <a:normAutofit fontScale="55000" lnSpcReduction="20000"/>
          </a:bodyPr>
          <a:lstStyle/>
          <a:p>
            <a:pPr marL="0" indent="0">
              <a:buNone/>
            </a:pPr>
            <a:r>
              <a:rPr lang="tr-TR" sz="3300" dirty="0"/>
              <a:t>(1) Sıfır atık bilgi sistemi üzerinden yapılması gereken beyanları yapmayanlar ile denetimler sırasında sıfır atık yönetim sistemini uygulamadığı ve verilen belgenin sürekliliğini sağlamadığı tespit edilen yerlere, idari yaptırım öngörülen fiillerin tespiti halinde idari yaptırım uygulanmasını müteakip doksan takvim günü iyileştirme süresi verilir. Verilen süre sonunda;</a:t>
            </a:r>
            <a:endParaRPr lang="en-US" sz="3300" dirty="0"/>
          </a:p>
          <a:p>
            <a:pPr marL="0" indent="0">
              <a:buNone/>
            </a:pPr>
            <a:r>
              <a:rPr lang="tr-TR" sz="3300" dirty="0"/>
              <a:t>a) Gerekli iyileştirmenin mevcut belge seviyesinin sürekliliğini sağlayacak düzeyde olduğu tespit edilen yerlerin sıfır atık belgesi geçerliliğini sürdürür.</a:t>
            </a:r>
            <a:endParaRPr lang="en-US" sz="3300" dirty="0"/>
          </a:p>
          <a:p>
            <a:pPr marL="0" indent="0">
              <a:buNone/>
            </a:pPr>
            <a:r>
              <a:rPr lang="tr-TR" sz="3300" dirty="0"/>
              <a:t>b) Gerekli iyileştirmenin mevcut belge seviyesinin sürekliliğini sağlayacak düzeyde olmadığı tespit edilen yerlerin sıfır atık belgesi iptal edilir.</a:t>
            </a:r>
            <a:endParaRPr lang="en-US" sz="3300" dirty="0"/>
          </a:p>
          <a:p>
            <a:pPr marL="0" indent="0">
              <a:buNone/>
            </a:pPr>
            <a:r>
              <a:rPr lang="tr-TR" sz="3300" dirty="0"/>
              <a:t>(2) Sıfır atık belgesinin alınmasına esas teşkil eden ve sıfır atık bilgi sistemi üzerinden sunulan bilgi ve belgelerde değişiklik olması halinde değişikliği takip eden otuz takvim günü içerisinde sıfır atık bilgi sistemi üzerinden gerekli bildirimde bulunulur ve belge geçerliliğini korur. Verilen süre içerisinde değişiklik durumlarının bildirilmemesinin tespiti halinde, sıfır atık belgesi iptal edilir.</a:t>
            </a:r>
            <a:endParaRPr lang="en-US" sz="3300" dirty="0"/>
          </a:p>
          <a:p>
            <a:pPr marL="0" indent="0">
              <a:buNone/>
            </a:pPr>
            <a:r>
              <a:rPr lang="tr-TR" sz="3300" dirty="0"/>
              <a:t>(3) Uygulamada değişiklik olması halinde söz konusu değişiklikler mevcut uygulamayı aksatmayacak şekilde sıfır atık yönetim sistemine entegre edilerek, değişikliği takip eden otuz takvim günü içerisinde sıfır atık bilgi sistemi üzerinden gerekli bildirimde bulunulur ve belge geçerliliğini korur. Verilen süre içerisinde değişiklik durumlarının bildirilmemesinin tespiti halinde, sıfır atık belgesi iptal edilir.</a:t>
            </a:r>
            <a:endParaRPr lang="en-US" sz="3300" dirty="0"/>
          </a:p>
          <a:p>
            <a:pPr marL="0" indent="0">
              <a:buNone/>
            </a:pPr>
            <a:r>
              <a:rPr lang="tr-TR" sz="3300" dirty="0"/>
              <a:t>(4) Sıfır atık yönetim sistemi uygulanan bina ve yerleşkelerden </a:t>
            </a:r>
            <a:r>
              <a:rPr lang="tr-TR" sz="3300" dirty="0" smtClean="0"/>
              <a:t>taşınılması durumunda, değişikliği takip eden otuz takvim günü içerisinde gerekli bildirimde bulunulur ve sıfır atık </a:t>
            </a:r>
            <a:r>
              <a:rPr lang="tr-TR" sz="3300" dirty="0"/>
              <a:t>belgesi iptal edilir.</a:t>
            </a:r>
            <a:endParaRPr lang="en-US" sz="3300" dirty="0"/>
          </a:p>
          <a:p>
            <a:pPr marL="0" indent="0">
              <a:buNone/>
            </a:pPr>
            <a:r>
              <a:rPr lang="tr-TR" sz="3300" dirty="0"/>
              <a:t>(5) Belge alma yükümlülüğü bulunan yerlerden belgesi iptal </a:t>
            </a:r>
            <a:r>
              <a:rPr lang="tr-TR" sz="3300" dirty="0" smtClean="0"/>
              <a:t>edilenlerin</a:t>
            </a:r>
            <a:r>
              <a:rPr lang="tr-TR" sz="3300" dirty="0"/>
              <a:t>;</a:t>
            </a:r>
            <a:endParaRPr lang="en-US" sz="3300" dirty="0"/>
          </a:p>
          <a:p>
            <a:pPr marL="0" indent="0">
              <a:buNone/>
            </a:pPr>
            <a:r>
              <a:rPr lang="tr-TR" sz="3300" dirty="0"/>
              <a:t>a) Farklı bina ve yerleşkelere taşınması durumunda taşınma tarihini takip eden yüz seksen takvim günü içerisinde,</a:t>
            </a:r>
            <a:endParaRPr lang="en-US" sz="3300" dirty="0"/>
          </a:p>
          <a:p>
            <a:pPr marL="0" indent="0">
              <a:buNone/>
            </a:pPr>
            <a:r>
              <a:rPr lang="tr-TR" sz="3300" dirty="0"/>
              <a:t>b) Diğer belge iptal durumlarında ise belge iptal tarihini takip eden otuz takvim günü içerisinde,</a:t>
            </a:r>
            <a:endParaRPr lang="en-US" sz="3300" dirty="0"/>
          </a:p>
          <a:p>
            <a:pPr marL="0" indent="0">
              <a:buNone/>
            </a:pPr>
            <a:r>
              <a:rPr lang="tr-TR" sz="3300" dirty="0"/>
              <a:t>yeniden belge başvurusunda bulunmaları zorunludur.</a:t>
            </a:r>
            <a:endParaRPr lang="en-US" sz="3300" dirty="0"/>
          </a:p>
          <a:p>
            <a:pPr marL="0" indent="0">
              <a:buNone/>
            </a:pPr>
            <a:endParaRPr lang="en-US" dirty="0"/>
          </a:p>
        </p:txBody>
      </p:sp>
    </p:spTree>
    <p:extLst>
      <p:ext uri="{BB962C8B-B14F-4D97-AF65-F5344CB8AC3E}">
        <p14:creationId xmlns:p14="http://schemas.microsoft.com/office/powerpoint/2010/main" val="536012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64831" y="833327"/>
            <a:ext cx="5464769" cy="921809"/>
          </a:xfrm>
        </p:spPr>
        <p:txBody>
          <a:bodyPr>
            <a:normAutofit fontScale="90000"/>
          </a:bodyPr>
          <a:lstStyle/>
          <a:p>
            <a:r>
              <a:rPr lang="tr-TR" sz="3100" b="1" dirty="0" smtClean="0">
                <a:latin typeface="+mn-lt"/>
              </a:rPr>
              <a:t>Sıfır Atık Yönetmeliği  </a:t>
            </a:r>
            <a:r>
              <a:rPr lang="tr-TR" sz="2400" dirty="0" smtClean="0">
                <a:latin typeface="+mn-lt"/>
              </a:rPr>
              <a:t/>
            </a:r>
            <a:br>
              <a:rPr lang="tr-TR" sz="2400" dirty="0" smtClean="0">
                <a:latin typeface="+mn-lt"/>
              </a:rPr>
            </a:br>
            <a:r>
              <a:rPr lang="tr-TR" sz="2400" dirty="0" smtClean="0">
                <a:latin typeface="+mn-lt"/>
              </a:rPr>
              <a:t/>
            </a:r>
            <a:br>
              <a:rPr lang="tr-TR" sz="2400" dirty="0" smtClean="0">
                <a:latin typeface="+mn-lt"/>
              </a:rPr>
            </a:br>
            <a:r>
              <a:rPr lang="tr-TR" sz="2400" dirty="0" smtClean="0">
                <a:latin typeface="+mn-lt"/>
              </a:rPr>
              <a:t>12/07/2019 tarih ve 30829 sayılı R.G. </a:t>
            </a:r>
            <a:endParaRPr lang="en-US" sz="2400" dirty="0">
              <a:latin typeface="+mn-lt"/>
            </a:endParaRPr>
          </a:p>
        </p:txBody>
      </p:sp>
      <p:sp>
        <p:nvSpPr>
          <p:cNvPr id="3" name="İçerik Yer Tutucusu 2"/>
          <p:cNvSpPr>
            <a:spLocks noGrp="1"/>
          </p:cNvSpPr>
          <p:nvPr>
            <p:ph idx="1"/>
          </p:nvPr>
        </p:nvSpPr>
        <p:spPr>
          <a:xfrm>
            <a:off x="2823020" y="3030715"/>
            <a:ext cx="6804792" cy="2802193"/>
          </a:xfrm>
        </p:spPr>
        <p:txBody>
          <a:bodyPr>
            <a:normAutofit/>
          </a:bodyPr>
          <a:lstStyle/>
          <a:p>
            <a:pPr marL="0" indent="0" algn="just">
              <a:buNone/>
            </a:pPr>
            <a:r>
              <a:rPr lang="tr-TR" sz="2200" dirty="0" smtClean="0"/>
              <a:t>H</a:t>
            </a:r>
            <a:r>
              <a:rPr lang="en-US" sz="2200" dirty="0" err="1" smtClean="0"/>
              <a:t>ammadde</a:t>
            </a:r>
            <a:r>
              <a:rPr lang="en-US" sz="2200" dirty="0" smtClean="0"/>
              <a:t> </a:t>
            </a:r>
            <a:r>
              <a:rPr lang="en-US" sz="2200" dirty="0" err="1" smtClean="0"/>
              <a:t>ve</a:t>
            </a:r>
            <a:r>
              <a:rPr lang="en-US" sz="2200" dirty="0" smtClean="0"/>
              <a:t> </a:t>
            </a:r>
            <a:r>
              <a:rPr lang="en-US" sz="2200" dirty="0" err="1" smtClean="0"/>
              <a:t>doğal</a:t>
            </a:r>
            <a:r>
              <a:rPr lang="en-US" sz="2200" dirty="0" smtClean="0"/>
              <a:t> </a:t>
            </a:r>
            <a:r>
              <a:rPr lang="en-US" sz="2200" dirty="0" err="1" smtClean="0"/>
              <a:t>kaynakların</a:t>
            </a:r>
            <a:r>
              <a:rPr lang="en-US" sz="2200" dirty="0" smtClean="0"/>
              <a:t> </a:t>
            </a:r>
            <a:r>
              <a:rPr lang="en-US" sz="2200" dirty="0" err="1" smtClean="0"/>
              <a:t>etkin</a:t>
            </a:r>
            <a:r>
              <a:rPr lang="en-US" sz="2200" dirty="0" smtClean="0"/>
              <a:t> </a:t>
            </a:r>
            <a:r>
              <a:rPr lang="en-US" sz="2200" dirty="0" err="1" smtClean="0"/>
              <a:t>yönetimi</a:t>
            </a:r>
            <a:r>
              <a:rPr lang="en-US" sz="2200" dirty="0" smtClean="0"/>
              <a:t> </a:t>
            </a:r>
            <a:r>
              <a:rPr lang="en-US" sz="2200" dirty="0" err="1" smtClean="0"/>
              <a:t>ile</a:t>
            </a:r>
            <a:r>
              <a:rPr lang="en-US" sz="2200" dirty="0" smtClean="0"/>
              <a:t> </a:t>
            </a:r>
            <a:r>
              <a:rPr lang="en-US" sz="2200" dirty="0" err="1" smtClean="0"/>
              <a:t>sürdürülebilir</a:t>
            </a:r>
            <a:r>
              <a:rPr lang="en-US" sz="2200" dirty="0" smtClean="0"/>
              <a:t> </a:t>
            </a:r>
            <a:r>
              <a:rPr lang="en-US" sz="2200" dirty="0" err="1" smtClean="0"/>
              <a:t>kalkınma</a:t>
            </a:r>
            <a:r>
              <a:rPr lang="en-US" sz="2200" dirty="0" smtClean="0"/>
              <a:t> </a:t>
            </a:r>
            <a:r>
              <a:rPr lang="en-US" sz="2200" dirty="0" err="1" smtClean="0"/>
              <a:t>ilkeleri</a:t>
            </a:r>
            <a:r>
              <a:rPr lang="en-US" sz="2200" dirty="0" smtClean="0"/>
              <a:t> </a:t>
            </a:r>
            <a:r>
              <a:rPr lang="en-US" sz="2200" dirty="0" err="1" smtClean="0"/>
              <a:t>doğrultusunda</a:t>
            </a:r>
            <a:r>
              <a:rPr lang="en-US" sz="2200" dirty="0" smtClean="0"/>
              <a:t> </a:t>
            </a:r>
            <a:r>
              <a:rPr lang="en-US" sz="2200" dirty="0" err="1" smtClean="0"/>
              <a:t>atık</a:t>
            </a:r>
            <a:r>
              <a:rPr lang="en-US" sz="2200" dirty="0" smtClean="0"/>
              <a:t> </a:t>
            </a:r>
            <a:r>
              <a:rPr lang="en-US" sz="2200" dirty="0" err="1" smtClean="0"/>
              <a:t>yönetimi</a:t>
            </a:r>
            <a:r>
              <a:rPr lang="en-US" sz="2200" dirty="0" smtClean="0"/>
              <a:t> </a:t>
            </a:r>
            <a:r>
              <a:rPr lang="en-US" sz="2200" dirty="0" err="1" smtClean="0"/>
              <a:t>süreçlerinde</a:t>
            </a:r>
            <a:r>
              <a:rPr lang="en-US" sz="2200" dirty="0" smtClean="0"/>
              <a:t> </a:t>
            </a:r>
            <a:r>
              <a:rPr lang="en-US" sz="2200" dirty="0" err="1" smtClean="0"/>
              <a:t>çevre</a:t>
            </a:r>
            <a:r>
              <a:rPr lang="en-US" sz="2200" dirty="0" smtClean="0"/>
              <a:t> </a:t>
            </a:r>
            <a:r>
              <a:rPr lang="en-US" sz="2200" dirty="0" err="1" smtClean="0"/>
              <a:t>ve</a:t>
            </a:r>
            <a:r>
              <a:rPr lang="en-US" sz="2200" dirty="0" smtClean="0"/>
              <a:t> </a:t>
            </a:r>
            <a:r>
              <a:rPr lang="en-US" sz="2200" dirty="0" err="1" smtClean="0"/>
              <a:t>insan</a:t>
            </a:r>
            <a:r>
              <a:rPr lang="en-US" sz="2200" dirty="0" smtClean="0"/>
              <a:t> </a:t>
            </a:r>
            <a:r>
              <a:rPr lang="en-US" sz="2200" dirty="0" err="1" smtClean="0"/>
              <a:t>sağlığının</a:t>
            </a:r>
            <a:r>
              <a:rPr lang="en-US" sz="2200" dirty="0" smtClean="0"/>
              <a:t> </a:t>
            </a:r>
            <a:r>
              <a:rPr lang="en-US" sz="2200" dirty="0" err="1" smtClean="0"/>
              <a:t>ve</a:t>
            </a:r>
            <a:r>
              <a:rPr lang="en-US" sz="2200" dirty="0" smtClean="0"/>
              <a:t> </a:t>
            </a:r>
            <a:r>
              <a:rPr lang="en-US" sz="2200" dirty="0" err="1" smtClean="0"/>
              <a:t>tüm</a:t>
            </a:r>
            <a:r>
              <a:rPr lang="en-US" sz="2200" dirty="0" smtClean="0"/>
              <a:t> </a:t>
            </a:r>
            <a:r>
              <a:rPr lang="en-US" sz="2200" dirty="0" err="1" smtClean="0"/>
              <a:t>kaynakların</a:t>
            </a:r>
            <a:r>
              <a:rPr lang="en-US" sz="2200" dirty="0" smtClean="0"/>
              <a:t> </a:t>
            </a:r>
            <a:r>
              <a:rPr lang="en-US" sz="2200" dirty="0" err="1" smtClean="0"/>
              <a:t>korunmasını</a:t>
            </a:r>
            <a:r>
              <a:rPr lang="en-US" sz="2200" dirty="0" smtClean="0"/>
              <a:t> </a:t>
            </a:r>
            <a:r>
              <a:rPr lang="en-US" sz="2200" dirty="0" err="1" smtClean="0"/>
              <a:t>hedefleyen</a:t>
            </a:r>
            <a:r>
              <a:rPr lang="en-US" sz="2200" dirty="0" smtClean="0"/>
              <a:t> </a:t>
            </a:r>
            <a:r>
              <a:rPr lang="en-US" sz="2200" dirty="0" err="1" smtClean="0"/>
              <a:t>sıfır</a:t>
            </a:r>
            <a:r>
              <a:rPr lang="en-US" sz="2200" dirty="0" smtClean="0"/>
              <a:t> </a:t>
            </a:r>
            <a:r>
              <a:rPr lang="en-US" sz="2200" dirty="0" err="1" smtClean="0"/>
              <a:t>atık</a:t>
            </a:r>
            <a:r>
              <a:rPr lang="en-US" sz="2200" dirty="0" smtClean="0"/>
              <a:t> </a:t>
            </a:r>
            <a:r>
              <a:rPr lang="en-US" sz="2200" dirty="0" err="1" smtClean="0"/>
              <a:t>yönetim</a:t>
            </a:r>
            <a:r>
              <a:rPr lang="en-US" sz="2200" dirty="0" smtClean="0"/>
              <a:t> </a:t>
            </a:r>
            <a:r>
              <a:rPr lang="en-US" sz="2200" dirty="0" err="1" smtClean="0"/>
              <a:t>sisteminin</a:t>
            </a:r>
            <a:r>
              <a:rPr lang="en-US" sz="2200" dirty="0" smtClean="0"/>
              <a:t> </a:t>
            </a:r>
            <a:r>
              <a:rPr lang="en-US" sz="2200" dirty="0" err="1" smtClean="0"/>
              <a:t>kurulmasına</a:t>
            </a:r>
            <a:r>
              <a:rPr lang="en-US" sz="2200" dirty="0" smtClean="0"/>
              <a:t>, </a:t>
            </a:r>
            <a:r>
              <a:rPr lang="en-US" sz="2200" dirty="0" err="1" smtClean="0"/>
              <a:t>yaygınlaştırılmasına</a:t>
            </a:r>
            <a:r>
              <a:rPr lang="en-US" sz="2200" dirty="0" smtClean="0"/>
              <a:t>, </a:t>
            </a:r>
            <a:r>
              <a:rPr lang="en-US" sz="2200" dirty="0" err="1" smtClean="0"/>
              <a:t>geliştirilmesine</a:t>
            </a:r>
            <a:r>
              <a:rPr lang="en-US" sz="2200" dirty="0" smtClean="0"/>
              <a:t>, </a:t>
            </a:r>
            <a:r>
              <a:rPr lang="en-US" sz="2200" dirty="0" err="1" smtClean="0"/>
              <a:t>izlenmesine</a:t>
            </a:r>
            <a:r>
              <a:rPr lang="en-US" sz="2200" dirty="0" smtClean="0"/>
              <a:t>, </a:t>
            </a:r>
            <a:r>
              <a:rPr lang="en-US" sz="2200" dirty="0" err="1" smtClean="0"/>
              <a:t>finansmanına</a:t>
            </a:r>
            <a:r>
              <a:rPr lang="en-US" sz="2200" dirty="0" smtClean="0"/>
              <a:t>, </a:t>
            </a:r>
            <a:r>
              <a:rPr lang="en-US" sz="2200" dirty="0" err="1" smtClean="0"/>
              <a:t>kayıt</a:t>
            </a:r>
            <a:r>
              <a:rPr lang="en-US" sz="2200" dirty="0" smtClean="0"/>
              <a:t> </a:t>
            </a:r>
            <a:r>
              <a:rPr lang="en-US" sz="2200" dirty="0" err="1" smtClean="0"/>
              <a:t>altına</a:t>
            </a:r>
            <a:r>
              <a:rPr lang="en-US" sz="2200" dirty="0" smtClean="0"/>
              <a:t> </a:t>
            </a:r>
            <a:r>
              <a:rPr lang="en-US" sz="2200" dirty="0" err="1" smtClean="0"/>
              <a:t>alınarak</a:t>
            </a:r>
            <a:r>
              <a:rPr lang="en-US" sz="2200" dirty="0" smtClean="0"/>
              <a:t> </a:t>
            </a:r>
            <a:r>
              <a:rPr lang="en-US" sz="2200" dirty="0" err="1" smtClean="0"/>
              <a:t>belgelendirilmesine</a:t>
            </a:r>
            <a:r>
              <a:rPr lang="en-US" sz="2200" dirty="0" smtClean="0"/>
              <a:t> </a:t>
            </a:r>
            <a:r>
              <a:rPr lang="en-US" sz="2200" dirty="0" err="1" smtClean="0"/>
              <a:t>ilişkin</a:t>
            </a:r>
            <a:r>
              <a:rPr lang="en-US" sz="2200" dirty="0" smtClean="0"/>
              <a:t> </a:t>
            </a:r>
            <a:r>
              <a:rPr lang="en-US" sz="2200" dirty="0" err="1" smtClean="0"/>
              <a:t>genel</a:t>
            </a:r>
            <a:r>
              <a:rPr lang="en-US" sz="2200" dirty="0" smtClean="0"/>
              <a:t> </a:t>
            </a:r>
            <a:r>
              <a:rPr lang="en-US" sz="2200" dirty="0" err="1" smtClean="0"/>
              <a:t>ilke</a:t>
            </a:r>
            <a:r>
              <a:rPr lang="en-US" sz="2200" dirty="0" smtClean="0"/>
              <a:t> </a:t>
            </a:r>
            <a:r>
              <a:rPr lang="en-US" sz="2200" dirty="0" err="1" smtClean="0"/>
              <a:t>ve</a:t>
            </a:r>
            <a:r>
              <a:rPr lang="en-US" sz="2200" dirty="0" smtClean="0"/>
              <a:t> </a:t>
            </a:r>
            <a:r>
              <a:rPr lang="en-US" sz="2200" dirty="0" err="1" smtClean="0"/>
              <a:t>esasların</a:t>
            </a:r>
            <a:r>
              <a:rPr lang="en-US" sz="2200" dirty="0" smtClean="0"/>
              <a:t> </a:t>
            </a:r>
            <a:r>
              <a:rPr lang="en-US" sz="2200" dirty="0" err="1" smtClean="0"/>
              <a:t>belirlenmesidir</a:t>
            </a:r>
            <a:r>
              <a:rPr lang="en-US" sz="2200" dirty="0" smtClean="0"/>
              <a:t>.</a:t>
            </a:r>
          </a:p>
          <a:p>
            <a:pPr marL="0" indent="0">
              <a:buNone/>
            </a:pPr>
            <a:endParaRPr lang="en-US" sz="2200" dirty="0"/>
          </a:p>
        </p:txBody>
      </p:sp>
      <p:sp>
        <p:nvSpPr>
          <p:cNvPr id="4" name="Dikdörtgen 3"/>
          <p:cNvSpPr/>
          <p:nvPr/>
        </p:nvSpPr>
        <p:spPr>
          <a:xfrm>
            <a:off x="2823020" y="2313192"/>
            <a:ext cx="1023037" cy="523220"/>
          </a:xfrm>
          <a:prstGeom prst="rect">
            <a:avLst/>
          </a:prstGeom>
        </p:spPr>
        <p:txBody>
          <a:bodyPr wrap="none">
            <a:spAutoFit/>
          </a:bodyPr>
          <a:lstStyle/>
          <a:p>
            <a:pPr algn="just"/>
            <a:r>
              <a:rPr lang="tr-TR" sz="2800" b="1" dirty="0"/>
              <a:t>Amaç</a:t>
            </a:r>
          </a:p>
        </p:txBody>
      </p:sp>
    </p:spTree>
    <p:extLst>
      <p:ext uri="{BB962C8B-B14F-4D97-AF65-F5344CB8AC3E}">
        <p14:creationId xmlns:p14="http://schemas.microsoft.com/office/powerpoint/2010/main" val="3814446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79171" y="907011"/>
            <a:ext cx="5207630" cy="713077"/>
          </a:xfrm>
        </p:spPr>
        <p:txBody>
          <a:bodyPr>
            <a:noAutofit/>
          </a:bodyPr>
          <a:lstStyle/>
          <a:p>
            <a:r>
              <a:rPr lang="en-US" sz="2800" b="1" dirty="0" smtClean="0">
                <a:latin typeface="+mn-lt"/>
              </a:rPr>
              <a:t>Sıfır Atık </a:t>
            </a:r>
            <a:r>
              <a:rPr lang="en-US" sz="2800" b="1" dirty="0" err="1" smtClean="0">
                <a:latin typeface="+mn-lt"/>
              </a:rPr>
              <a:t>Bilgi</a:t>
            </a:r>
            <a:r>
              <a:rPr lang="en-US" sz="2800" b="1" dirty="0" smtClean="0">
                <a:latin typeface="+mn-lt"/>
              </a:rPr>
              <a:t> Sistemi </a:t>
            </a:r>
            <a:endParaRPr lang="en-US" sz="2800" b="1" dirty="0">
              <a:latin typeface="+mn-lt"/>
            </a:endParaRPr>
          </a:p>
        </p:txBody>
      </p:sp>
      <p:sp>
        <p:nvSpPr>
          <p:cNvPr id="3" name="İçerik Yer Tutucusu 2"/>
          <p:cNvSpPr>
            <a:spLocks noGrp="1"/>
          </p:cNvSpPr>
          <p:nvPr>
            <p:ph idx="1"/>
          </p:nvPr>
        </p:nvSpPr>
        <p:spPr>
          <a:xfrm>
            <a:off x="3171455" y="1927965"/>
            <a:ext cx="6234338" cy="2920181"/>
          </a:xfrm>
        </p:spPr>
        <p:txBody>
          <a:bodyPr>
            <a:normAutofit fontScale="92500" lnSpcReduction="10000"/>
          </a:bodyPr>
          <a:lstStyle/>
          <a:p>
            <a:pPr marL="0" lvl="0" indent="0" algn="just">
              <a:buClr>
                <a:srgbClr val="0070C0"/>
              </a:buClr>
              <a:buNone/>
            </a:pPr>
            <a:r>
              <a:rPr lang="en-US" dirty="0" smtClean="0"/>
              <a:t>Sıfır </a:t>
            </a:r>
            <a:r>
              <a:rPr lang="en-US" dirty="0" err="1" smtClean="0"/>
              <a:t>atık</a:t>
            </a:r>
            <a:r>
              <a:rPr lang="en-US" dirty="0" smtClean="0"/>
              <a:t> </a:t>
            </a:r>
            <a:r>
              <a:rPr lang="en-US" dirty="0" err="1" smtClean="0"/>
              <a:t>yönetim</a:t>
            </a:r>
            <a:r>
              <a:rPr lang="en-US" dirty="0" smtClean="0"/>
              <a:t> </a:t>
            </a:r>
            <a:r>
              <a:rPr lang="en-US" dirty="0" err="1" smtClean="0"/>
              <a:t>sistemini</a:t>
            </a:r>
            <a:r>
              <a:rPr lang="en-US" dirty="0" smtClean="0"/>
              <a:t> </a:t>
            </a:r>
            <a:r>
              <a:rPr lang="en-US" dirty="0" err="1" smtClean="0"/>
              <a:t>uygulayacak</a:t>
            </a:r>
            <a:r>
              <a:rPr lang="en-US" dirty="0" smtClean="0"/>
              <a:t> </a:t>
            </a:r>
            <a:r>
              <a:rPr lang="en-US" dirty="0" err="1" smtClean="0"/>
              <a:t>yerleri</a:t>
            </a:r>
            <a:r>
              <a:rPr lang="en-US" dirty="0" smtClean="0"/>
              <a:t> </a:t>
            </a:r>
            <a:r>
              <a:rPr lang="en-US" dirty="0" err="1" smtClean="0"/>
              <a:t>kayıt</a:t>
            </a:r>
            <a:r>
              <a:rPr lang="en-US" dirty="0" smtClean="0"/>
              <a:t> </a:t>
            </a:r>
            <a:r>
              <a:rPr lang="en-US" dirty="0" err="1" smtClean="0"/>
              <a:t>altına</a:t>
            </a:r>
            <a:r>
              <a:rPr lang="en-US" dirty="0" smtClean="0"/>
              <a:t> </a:t>
            </a:r>
            <a:r>
              <a:rPr lang="en-US" dirty="0" err="1" smtClean="0"/>
              <a:t>almak</a:t>
            </a:r>
            <a:r>
              <a:rPr lang="en-US" dirty="0" smtClean="0"/>
              <a:t>, </a:t>
            </a:r>
            <a:r>
              <a:rPr lang="en-US" dirty="0" err="1" smtClean="0"/>
              <a:t>belgelemek</a:t>
            </a:r>
            <a:r>
              <a:rPr lang="en-US" dirty="0" smtClean="0"/>
              <a:t>, </a:t>
            </a:r>
            <a:r>
              <a:rPr lang="en-US" dirty="0" err="1" smtClean="0"/>
              <a:t>izlemek</a:t>
            </a:r>
            <a:r>
              <a:rPr lang="en-US" dirty="0" smtClean="0"/>
              <a:t> </a:t>
            </a:r>
            <a:r>
              <a:rPr lang="en-US" dirty="0" err="1" smtClean="0"/>
              <a:t>ve</a:t>
            </a:r>
            <a:r>
              <a:rPr lang="en-US" dirty="0" smtClean="0"/>
              <a:t> </a:t>
            </a:r>
            <a:r>
              <a:rPr lang="en-US" dirty="0" err="1" smtClean="0"/>
              <a:t>sistem</a:t>
            </a:r>
            <a:r>
              <a:rPr lang="en-US" dirty="0" smtClean="0"/>
              <a:t> </a:t>
            </a:r>
            <a:r>
              <a:rPr lang="en-US" dirty="0" err="1" smtClean="0"/>
              <a:t>kapsamında</a:t>
            </a:r>
            <a:r>
              <a:rPr lang="en-US" dirty="0" smtClean="0"/>
              <a:t> </a:t>
            </a:r>
            <a:r>
              <a:rPr lang="en-US" dirty="0" err="1" smtClean="0"/>
              <a:t>yönetilen</a:t>
            </a:r>
            <a:r>
              <a:rPr lang="en-US" dirty="0" smtClean="0"/>
              <a:t> </a:t>
            </a:r>
            <a:r>
              <a:rPr lang="en-US" dirty="0" err="1" smtClean="0"/>
              <a:t>atıkların</a:t>
            </a:r>
            <a:r>
              <a:rPr lang="en-US" dirty="0" smtClean="0"/>
              <a:t> </a:t>
            </a:r>
            <a:r>
              <a:rPr lang="en-US" dirty="0" err="1" smtClean="0"/>
              <a:t>izlenebilirliğini</a:t>
            </a:r>
            <a:r>
              <a:rPr lang="en-US" dirty="0" smtClean="0"/>
              <a:t> </a:t>
            </a:r>
            <a:r>
              <a:rPr lang="en-US" dirty="0" err="1" smtClean="0"/>
              <a:t>sağlamak</a:t>
            </a:r>
            <a:r>
              <a:rPr lang="en-US" dirty="0" smtClean="0"/>
              <a:t> </a:t>
            </a:r>
            <a:r>
              <a:rPr lang="en-US" dirty="0" err="1" smtClean="0"/>
              <a:t>amacıyla</a:t>
            </a:r>
            <a:r>
              <a:rPr lang="en-US" dirty="0" smtClean="0"/>
              <a:t> </a:t>
            </a:r>
            <a:r>
              <a:rPr lang="en-US" dirty="0" err="1" smtClean="0"/>
              <a:t>Bakanlıkça</a:t>
            </a:r>
            <a:r>
              <a:rPr lang="en-US" dirty="0" smtClean="0"/>
              <a:t> </a:t>
            </a:r>
            <a:r>
              <a:rPr lang="en-US" dirty="0" err="1" smtClean="0"/>
              <a:t>oluşturulan</a:t>
            </a:r>
            <a:r>
              <a:rPr lang="en-US" dirty="0" smtClean="0"/>
              <a:t> </a:t>
            </a:r>
            <a:r>
              <a:rPr lang="en-US" dirty="0" err="1" smtClean="0"/>
              <a:t>çevrimiçi</a:t>
            </a:r>
            <a:r>
              <a:rPr lang="en-US" dirty="0" smtClean="0"/>
              <a:t> </a:t>
            </a:r>
            <a:r>
              <a:rPr lang="en-US" dirty="0" err="1" smtClean="0"/>
              <a:t>sistem</a:t>
            </a:r>
            <a:r>
              <a:rPr lang="tr-TR" dirty="0" err="1" smtClean="0"/>
              <a:t>dir</a:t>
            </a:r>
            <a:r>
              <a:rPr lang="tr-TR" dirty="0" smtClean="0"/>
              <a:t>.</a:t>
            </a:r>
          </a:p>
          <a:p>
            <a:pPr marL="0" indent="0" algn="just">
              <a:buNone/>
            </a:pPr>
            <a:endParaRPr lang="tr-TR" dirty="0"/>
          </a:p>
          <a:p>
            <a:pPr algn="just"/>
            <a:r>
              <a:rPr lang="tr-TR" dirty="0">
                <a:hlinkClick r:id="rId2"/>
              </a:rPr>
              <a:t>https://ecbs.cevre.gov.tr</a:t>
            </a:r>
            <a:r>
              <a:rPr lang="tr-TR" dirty="0"/>
              <a:t> adresinden </a:t>
            </a:r>
            <a:r>
              <a:rPr lang="tr-TR" dirty="0" smtClean="0"/>
              <a:t>giriş yapılır.</a:t>
            </a:r>
            <a:endParaRPr lang="en-US" dirty="0"/>
          </a:p>
        </p:txBody>
      </p:sp>
    </p:spTree>
    <p:extLst>
      <p:ext uri="{BB962C8B-B14F-4D97-AF65-F5344CB8AC3E}">
        <p14:creationId xmlns:p14="http://schemas.microsoft.com/office/powerpoint/2010/main" val="23134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29992" y="476951"/>
            <a:ext cx="5207630" cy="713077"/>
          </a:xfrm>
        </p:spPr>
        <p:txBody>
          <a:bodyPr>
            <a:noAutofit/>
          </a:bodyPr>
          <a:lstStyle/>
          <a:p>
            <a:r>
              <a:rPr lang="en-US" sz="2800" b="1" dirty="0" smtClean="0">
                <a:latin typeface="+mn-lt"/>
              </a:rPr>
              <a:t>Sıfır Atık </a:t>
            </a:r>
            <a:r>
              <a:rPr lang="en-US" sz="2800" b="1" dirty="0" err="1" smtClean="0">
                <a:latin typeface="+mn-lt"/>
              </a:rPr>
              <a:t>Bilgi</a:t>
            </a:r>
            <a:r>
              <a:rPr lang="en-US" sz="2800" b="1" dirty="0" smtClean="0">
                <a:latin typeface="+mn-lt"/>
              </a:rPr>
              <a:t> Sistemi</a:t>
            </a:r>
            <a:r>
              <a:rPr lang="tr-TR" sz="2800" b="1" dirty="0" smtClean="0">
                <a:latin typeface="+mn-lt"/>
              </a:rPr>
              <a:t>ne Giriş</a:t>
            </a:r>
            <a:r>
              <a:rPr lang="en-US" sz="2800" b="1" dirty="0" smtClean="0">
                <a:latin typeface="+mn-lt"/>
              </a:rPr>
              <a:t> </a:t>
            </a:r>
            <a:endParaRPr lang="en-US" sz="2800" b="1" dirty="0">
              <a:latin typeface="+mn-lt"/>
            </a:endParaRPr>
          </a:p>
        </p:txBody>
      </p:sp>
      <p:sp>
        <p:nvSpPr>
          <p:cNvPr id="3" name="İçerik Yer Tutucusu 2"/>
          <p:cNvSpPr>
            <a:spLocks noGrp="1"/>
          </p:cNvSpPr>
          <p:nvPr>
            <p:ph idx="1"/>
          </p:nvPr>
        </p:nvSpPr>
        <p:spPr>
          <a:xfrm>
            <a:off x="2227881" y="1494829"/>
            <a:ext cx="7830520" cy="4793677"/>
          </a:xfrm>
        </p:spPr>
        <p:txBody>
          <a:bodyPr>
            <a:normAutofit fontScale="92500" lnSpcReduction="10000"/>
          </a:bodyPr>
          <a:lstStyle/>
          <a:p>
            <a:pPr lvl="0" algn="just"/>
            <a:r>
              <a:rPr lang="tr-TR" sz="2400" dirty="0">
                <a:solidFill>
                  <a:prstClr val="black"/>
                </a:solidFill>
              </a:rPr>
              <a:t>Yazılım Uygulamasına Kurum/Kuruluş Yetkilisi tarafından </a:t>
            </a:r>
          </a:p>
          <a:p>
            <a:pPr marL="0" lvl="0" indent="0" algn="ctr">
              <a:buNone/>
            </a:pPr>
            <a:r>
              <a:rPr lang="tr-TR" sz="2400" dirty="0">
                <a:solidFill>
                  <a:srgbClr val="5B9BD5">
                    <a:lumMod val="75000"/>
                  </a:srgbClr>
                </a:solidFill>
              </a:rPr>
              <a:t>https://ecbs.cevre.gov.tr/  </a:t>
            </a:r>
          </a:p>
          <a:p>
            <a:pPr marL="0" lvl="0" indent="0" algn="just">
              <a:buNone/>
            </a:pPr>
            <a:r>
              <a:rPr lang="tr-TR" sz="2400" dirty="0">
                <a:solidFill>
                  <a:prstClr val="black"/>
                </a:solidFill>
              </a:rPr>
              <a:t>     sitesi üzerinden firma kaydı gerçekleştirilecek.</a:t>
            </a:r>
          </a:p>
          <a:p>
            <a:pPr marL="285750" lvl="0" indent="-285750" algn="just"/>
            <a:r>
              <a:rPr lang="tr-TR" sz="2400" dirty="0">
                <a:solidFill>
                  <a:prstClr val="black"/>
                </a:solidFill>
              </a:rPr>
              <a:t>Vatandaş girişi ekranından </a:t>
            </a:r>
            <a:r>
              <a:rPr lang="tr-TR" sz="2400" b="1" dirty="0">
                <a:solidFill>
                  <a:prstClr val="black"/>
                </a:solidFill>
              </a:rPr>
              <a:t>e-devlet şifre </a:t>
            </a:r>
            <a:r>
              <a:rPr lang="tr-TR" sz="2400" dirty="0">
                <a:solidFill>
                  <a:prstClr val="black"/>
                </a:solidFill>
              </a:rPr>
              <a:t>ile giriş yapılması</a:t>
            </a:r>
          </a:p>
          <a:p>
            <a:pPr marL="285750" lvl="0" indent="-285750" algn="just"/>
            <a:r>
              <a:rPr lang="tr-TR" sz="2400" dirty="0">
                <a:solidFill>
                  <a:prstClr val="black"/>
                </a:solidFill>
              </a:rPr>
              <a:t>E-devlet şifresi ile girişlerin </a:t>
            </a:r>
            <a:r>
              <a:rPr lang="tr-TR" sz="2400" b="1" dirty="0">
                <a:solidFill>
                  <a:prstClr val="black"/>
                </a:solidFill>
              </a:rPr>
              <a:t>kurum/kuruluş amiri </a:t>
            </a:r>
            <a:r>
              <a:rPr lang="tr-TR" sz="2400" dirty="0">
                <a:solidFill>
                  <a:prstClr val="black"/>
                </a:solidFill>
              </a:rPr>
              <a:t>tarafından yapılması gerekmektedir.</a:t>
            </a:r>
          </a:p>
          <a:p>
            <a:pPr marL="285750" lvl="0" indent="-285750" algn="just"/>
            <a:r>
              <a:rPr lang="tr-TR" sz="2400" dirty="0">
                <a:solidFill>
                  <a:prstClr val="black"/>
                </a:solidFill>
              </a:rPr>
              <a:t>Aynı adreste birden fazla kurum olması durumunda ALO 181 arayarak </a:t>
            </a:r>
            <a:r>
              <a:rPr lang="tr-TR" sz="2400" b="1" dirty="0">
                <a:solidFill>
                  <a:prstClr val="black"/>
                </a:solidFill>
              </a:rPr>
              <a:t>Ulusal Adres Veri Tabanı kodunu </a:t>
            </a:r>
            <a:r>
              <a:rPr lang="tr-TR" sz="2400" dirty="0">
                <a:solidFill>
                  <a:prstClr val="black"/>
                </a:solidFill>
              </a:rPr>
              <a:t>çoklu kullanım için açılması talebinde bulunulur.</a:t>
            </a:r>
          </a:p>
          <a:p>
            <a:pPr marL="285750" lvl="0" indent="-285750" algn="just"/>
            <a:r>
              <a:rPr lang="tr-TR" sz="2400" dirty="0">
                <a:solidFill>
                  <a:prstClr val="black"/>
                </a:solidFill>
              </a:rPr>
              <a:t>Sistemden oluşturulan </a:t>
            </a:r>
            <a:r>
              <a:rPr lang="tr-TR" sz="2400" b="1" dirty="0">
                <a:solidFill>
                  <a:prstClr val="black"/>
                </a:solidFill>
              </a:rPr>
              <a:t>form</a:t>
            </a:r>
            <a:r>
              <a:rPr lang="tr-TR" sz="2400" dirty="0">
                <a:solidFill>
                  <a:prstClr val="black"/>
                </a:solidFill>
              </a:rPr>
              <a:t> doldurulduktan sonra il müdürlüğüne iletilir.</a:t>
            </a:r>
          </a:p>
          <a:p>
            <a:pPr marL="285750" lvl="0" indent="-285750" algn="just"/>
            <a:r>
              <a:rPr lang="tr-TR" sz="2400" dirty="0">
                <a:solidFill>
                  <a:prstClr val="black"/>
                </a:solidFill>
              </a:rPr>
              <a:t>İl müdürlüğünce </a:t>
            </a:r>
            <a:r>
              <a:rPr lang="tr-TR" sz="2400" b="1" dirty="0">
                <a:solidFill>
                  <a:prstClr val="black"/>
                </a:solidFill>
              </a:rPr>
              <a:t>onaylandıktan</a:t>
            </a:r>
            <a:r>
              <a:rPr lang="tr-TR" sz="2400" dirty="0">
                <a:solidFill>
                  <a:prstClr val="black"/>
                </a:solidFill>
              </a:rPr>
              <a:t> sonra EÇBS giriş yapılıp Sıfır Atık Bilgi Sistemi Uygulaması </a:t>
            </a:r>
            <a:r>
              <a:rPr lang="tr-TR" sz="2400" dirty="0">
                <a:solidFill>
                  <a:srgbClr val="FF0000"/>
                </a:solidFill>
              </a:rPr>
              <a:t>«TESİS» </a:t>
            </a:r>
            <a:r>
              <a:rPr lang="tr-TR" sz="2400" dirty="0" err="1">
                <a:solidFill>
                  <a:prstClr val="black"/>
                </a:solidFill>
              </a:rPr>
              <a:t>arayüzünden</a:t>
            </a:r>
            <a:r>
              <a:rPr lang="tr-TR" sz="2400" dirty="0">
                <a:solidFill>
                  <a:prstClr val="black"/>
                </a:solidFill>
              </a:rPr>
              <a:t> eklenir.</a:t>
            </a:r>
          </a:p>
        </p:txBody>
      </p:sp>
    </p:spTree>
    <p:extLst>
      <p:ext uri="{BB962C8B-B14F-4D97-AF65-F5344CB8AC3E}">
        <p14:creationId xmlns:p14="http://schemas.microsoft.com/office/powerpoint/2010/main" val="1670381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86552" y="141316"/>
            <a:ext cx="5207630" cy="401783"/>
          </a:xfrm>
        </p:spPr>
        <p:txBody>
          <a:bodyPr>
            <a:noAutofit/>
          </a:bodyPr>
          <a:lstStyle/>
          <a:p>
            <a:r>
              <a:rPr lang="tr-TR" sz="2400" b="1" dirty="0" smtClean="0">
                <a:latin typeface="+mn-lt"/>
              </a:rPr>
              <a:t>Belgelendirme Başvurusu</a:t>
            </a:r>
            <a:endParaRPr lang="en-US" sz="2400" b="1" dirty="0">
              <a:latin typeface="+mn-lt"/>
            </a:endParaRPr>
          </a:p>
        </p:txBody>
      </p:sp>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1074821" y="609602"/>
            <a:ext cx="10026316" cy="6112040"/>
          </a:xfrm>
          <a:prstGeom prst="rect">
            <a:avLst/>
          </a:prstGeom>
          <a:noFill/>
          <a:ln>
            <a:noFill/>
          </a:ln>
        </p:spPr>
      </p:pic>
      <p:sp>
        <p:nvSpPr>
          <p:cNvPr id="7" name="İkizkenar Üçgen 6"/>
          <p:cNvSpPr/>
          <p:nvPr/>
        </p:nvSpPr>
        <p:spPr>
          <a:xfrm>
            <a:off x="1828800" y="1695797"/>
            <a:ext cx="357447" cy="42394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153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1692" y="0"/>
            <a:ext cx="12160308" cy="6808517"/>
          </a:xfrm>
          <a:prstGeom prst="rect">
            <a:avLst/>
          </a:prstGeom>
        </p:spPr>
      </p:pic>
    </p:spTree>
    <p:extLst>
      <p:ext uri="{BB962C8B-B14F-4D97-AF65-F5344CB8AC3E}">
        <p14:creationId xmlns:p14="http://schemas.microsoft.com/office/powerpoint/2010/main" val="1823034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4416" y="0"/>
            <a:ext cx="12147584" cy="6858000"/>
          </a:xfrm>
          <a:prstGeom prst="rect">
            <a:avLst/>
          </a:prstGeom>
        </p:spPr>
      </p:pic>
    </p:spTree>
    <p:extLst>
      <p:ext uri="{BB962C8B-B14F-4D97-AF65-F5344CB8AC3E}">
        <p14:creationId xmlns:p14="http://schemas.microsoft.com/office/powerpoint/2010/main" val="4109042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2885736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957320" y="1595004"/>
            <a:ext cx="8915400" cy="3776663"/>
          </a:xfrm>
        </p:spPr>
        <p:txBody>
          <a:bodyPr/>
          <a:lstStyle/>
          <a:p>
            <a:pPr marL="0" indent="0" algn="ctr">
              <a:buNone/>
            </a:pPr>
            <a:r>
              <a:rPr lang="tr-TR" b="1" dirty="0"/>
              <a:t>Teşekkür </a:t>
            </a:r>
            <a:r>
              <a:rPr lang="tr-TR" b="1" dirty="0" smtClean="0"/>
              <a:t>ederim</a:t>
            </a:r>
          </a:p>
          <a:p>
            <a:pPr marL="0" indent="0" algn="ctr">
              <a:buNone/>
            </a:pPr>
            <a:endParaRPr lang="tr-TR" b="1" dirty="0" smtClean="0"/>
          </a:p>
          <a:p>
            <a:pPr marL="0" indent="0" algn="ctr">
              <a:buNone/>
            </a:pPr>
            <a:r>
              <a:rPr lang="tr-TR" b="1" dirty="0" smtClean="0"/>
              <a:t>e-posta</a:t>
            </a:r>
            <a:r>
              <a:rPr lang="tr-TR" b="1" dirty="0"/>
              <a:t>: sule.bektas@csb.gov.tr</a:t>
            </a:r>
          </a:p>
          <a:p>
            <a:pPr marL="0" indent="0">
              <a:buNone/>
            </a:pPr>
            <a:endParaRPr lang="en-US" dirty="0"/>
          </a:p>
        </p:txBody>
      </p:sp>
      <p:pic>
        <p:nvPicPr>
          <p:cNvPr id="4" name="Resim 3"/>
          <p:cNvPicPr>
            <a:picLocks noChangeAspect="1"/>
          </p:cNvPicPr>
          <p:nvPr/>
        </p:nvPicPr>
        <p:blipFill>
          <a:blip r:embed="rId2"/>
          <a:stretch>
            <a:fillRect/>
          </a:stretch>
        </p:blipFill>
        <p:spPr>
          <a:xfrm>
            <a:off x="5113699" y="3921609"/>
            <a:ext cx="2353260" cy="1371719"/>
          </a:xfrm>
          <a:prstGeom prst="rect">
            <a:avLst/>
          </a:prstGeom>
        </p:spPr>
      </p:pic>
    </p:spTree>
    <p:extLst>
      <p:ext uri="{BB962C8B-B14F-4D97-AF65-F5344CB8AC3E}">
        <p14:creationId xmlns:p14="http://schemas.microsoft.com/office/powerpoint/2010/main" val="1264334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490" y="1888529"/>
            <a:ext cx="3068723" cy="496194"/>
          </a:xfrm>
        </p:spPr>
        <p:txBody>
          <a:bodyPr>
            <a:normAutofit fontScale="90000"/>
          </a:bodyPr>
          <a:lstStyle/>
          <a:p>
            <a:pPr algn="ctr"/>
            <a:r>
              <a:rPr lang="tr-TR" sz="2400" b="1" dirty="0" smtClean="0">
                <a:solidFill>
                  <a:schemeClr val="bg1"/>
                </a:solidFill>
                <a:latin typeface="+mn-lt"/>
              </a:rPr>
              <a:t>Atık Yönetim Hiyerarşisi</a:t>
            </a:r>
            <a:endParaRPr lang="tr-TR" sz="2400" b="1" dirty="0">
              <a:solidFill>
                <a:schemeClr val="bg1"/>
              </a:solidFill>
              <a:latin typeface="+mn-lt"/>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719027122"/>
              </p:ext>
            </p:extLst>
          </p:nvPr>
        </p:nvGraphicFramePr>
        <p:xfrm>
          <a:off x="2060307" y="492412"/>
          <a:ext cx="8291221" cy="6155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Yukarı Aşağı Ok 5"/>
          <p:cNvSpPr/>
          <p:nvPr/>
        </p:nvSpPr>
        <p:spPr>
          <a:xfrm>
            <a:off x="1371891" y="1201877"/>
            <a:ext cx="212146" cy="4580485"/>
          </a:xfrm>
          <a:prstGeom prst="up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Metin kutusu 6"/>
          <p:cNvSpPr txBox="1"/>
          <p:nvPr/>
        </p:nvSpPr>
        <p:spPr>
          <a:xfrm>
            <a:off x="1021890" y="519311"/>
            <a:ext cx="12019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effectLst/>
                <a:uLnTx/>
                <a:uFillTx/>
                <a:latin typeface="Calibri" panose="020F0502020204030204"/>
                <a:ea typeface="+mn-ea"/>
                <a:cs typeface="+mn-cs"/>
              </a:rPr>
              <a:t>Öncelikli seçenek</a:t>
            </a:r>
            <a:endParaRPr kumimoji="0" lang="tr-TR" sz="1600" b="0" i="0" u="none" strike="noStrike" kern="1200" cap="none" spc="0" normalizeH="0" baseline="0" noProof="0" dirty="0">
              <a:ln>
                <a:noFill/>
              </a:ln>
              <a:effectLst/>
              <a:uLnTx/>
              <a:uFillTx/>
              <a:latin typeface="Calibri" panose="020F0502020204030204"/>
              <a:ea typeface="+mn-ea"/>
              <a:cs typeface="+mn-cs"/>
            </a:endParaRPr>
          </a:p>
        </p:txBody>
      </p:sp>
      <p:sp>
        <p:nvSpPr>
          <p:cNvPr id="9" name="Metin kutusu 8"/>
          <p:cNvSpPr txBox="1"/>
          <p:nvPr/>
        </p:nvSpPr>
        <p:spPr>
          <a:xfrm>
            <a:off x="1107767" y="5857340"/>
            <a:ext cx="9525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effectLst/>
                <a:uLnTx/>
                <a:uFillTx/>
                <a:latin typeface="Calibri" panose="020F0502020204030204"/>
                <a:ea typeface="+mn-ea"/>
                <a:cs typeface="+mn-cs"/>
              </a:rPr>
              <a:t>Son seçenek</a:t>
            </a:r>
            <a:endParaRPr kumimoji="0" lang="tr-TR" sz="16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127069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14351" y="736912"/>
            <a:ext cx="2364478" cy="767693"/>
          </a:xfrm>
        </p:spPr>
        <p:txBody>
          <a:bodyPr>
            <a:noAutofit/>
          </a:bodyPr>
          <a:lstStyle/>
          <a:p>
            <a:r>
              <a:rPr lang="tr-TR" sz="2800" b="1" dirty="0">
                <a:latin typeface="+mn-lt"/>
              </a:rPr>
              <a:t>Kapsam</a:t>
            </a:r>
          </a:p>
        </p:txBody>
      </p:sp>
      <p:sp>
        <p:nvSpPr>
          <p:cNvPr id="3" name="İçerik Yer Tutucusu 2"/>
          <p:cNvSpPr>
            <a:spLocks noGrp="1"/>
          </p:cNvSpPr>
          <p:nvPr>
            <p:ph idx="1"/>
          </p:nvPr>
        </p:nvSpPr>
        <p:spPr>
          <a:xfrm>
            <a:off x="2739087" y="1882965"/>
            <a:ext cx="6567949" cy="4114254"/>
          </a:xfrm>
        </p:spPr>
        <p:txBody>
          <a:bodyPr>
            <a:normAutofit lnSpcReduction="10000"/>
          </a:bodyPr>
          <a:lstStyle/>
          <a:p>
            <a:pPr marL="0" indent="0" algn="just">
              <a:buNone/>
            </a:pPr>
            <a:r>
              <a:rPr lang="tr-TR" sz="1900" dirty="0" smtClean="0"/>
              <a:t>(1) </a:t>
            </a:r>
            <a:r>
              <a:rPr lang="tr-TR" sz="1900" dirty="0" smtClean="0">
                <a:solidFill>
                  <a:srgbClr val="FF0000"/>
                </a:solidFill>
              </a:rPr>
              <a:t>Mahalli </a:t>
            </a:r>
            <a:r>
              <a:rPr lang="tr-TR" sz="1900" dirty="0">
                <a:solidFill>
                  <a:srgbClr val="FF0000"/>
                </a:solidFill>
              </a:rPr>
              <a:t>idareler ve EK-1 listede tanımlı diğer yerler ile gönüllülük</a:t>
            </a:r>
            <a:r>
              <a:rPr lang="tr-TR" sz="1900" dirty="0"/>
              <a:t> esasına dayalı olarak sıfır atık yönetim sistemini kurmak isteyenler için sıfır atık yönetim sisteminin kurulmasına, izlenmesine, sıfır atık belgesi düzenlenmesine ilişkin </a:t>
            </a:r>
            <a:r>
              <a:rPr lang="tr-TR" sz="1900" dirty="0" smtClean="0"/>
              <a:t>esasları,</a:t>
            </a:r>
          </a:p>
          <a:p>
            <a:pPr marL="0" indent="0" algn="just">
              <a:buNone/>
            </a:pPr>
            <a:endParaRPr lang="en-US" sz="1900" dirty="0"/>
          </a:p>
          <a:p>
            <a:pPr marL="0" indent="0" algn="just">
              <a:buNone/>
            </a:pPr>
            <a:r>
              <a:rPr lang="tr-TR" sz="1900" dirty="0" smtClean="0"/>
              <a:t>(</a:t>
            </a:r>
            <a:r>
              <a:rPr lang="tr-TR" sz="1900" dirty="0"/>
              <a:t>2) Sıfır atık yönetim sistemi kurulan yerlerde oluşan ve 2/4/2015 tarihli ve 29314 sayılı Resmî </a:t>
            </a:r>
            <a:r>
              <a:rPr lang="tr-TR" sz="1900" dirty="0" err="1"/>
              <a:t>Gazete’de</a:t>
            </a:r>
            <a:r>
              <a:rPr lang="tr-TR" sz="1900" dirty="0"/>
              <a:t> yayımlanan Atık Yönetimi Yönetmeliğinin </a:t>
            </a:r>
            <a:r>
              <a:rPr lang="tr-TR" sz="1900" dirty="0">
                <a:solidFill>
                  <a:srgbClr val="FF0000"/>
                </a:solidFill>
              </a:rPr>
              <a:t>EK-4 atık listesinde yer alan atıklar bu sistem kapsamındadır</a:t>
            </a:r>
            <a:r>
              <a:rPr lang="tr-TR" sz="1900" dirty="0" smtClean="0">
                <a:solidFill>
                  <a:srgbClr val="FF0000"/>
                </a:solidFill>
              </a:rPr>
              <a:t>.</a:t>
            </a:r>
          </a:p>
          <a:p>
            <a:pPr marL="0" indent="0" algn="just">
              <a:buNone/>
            </a:pPr>
            <a:endParaRPr lang="tr-TR" sz="1900" dirty="0" smtClean="0"/>
          </a:p>
          <a:p>
            <a:pPr marL="0" indent="0" algn="just">
              <a:buNone/>
            </a:pPr>
            <a:r>
              <a:rPr lang="tr-TR" sz="1900" dirty="0" smtClean="0"/>
              <a:t>Ancak, sanayi </a:t>
            </a:r>
            <a:r>
              <a:rPr lang="tr-TR" sz="1900" dirty="0"/>
              <a:t>işletmelerinden kaynaklanan atıklardan içerik veya yapısal olarak evsel nitelikli atıklara benzer olanlar hariç olmak üzere, bu işletmelerin faaliyetleri sonucunda oluşan </a:t>
            </a:r>
            <a:r>
              <a:rPr lang="tr-TR" sz="1900" dirty="0">
                <a:solidFill>
                  <a:srgbClr val="FF0000"/>
                </a:solidFill>
              </a:rPr>
              <a:t>proses atıkları Bakanlıkça kriterleri belirleninceye kadar bu Yönetmelikte tanımlanan sıfır atık belgesi kapsamında değerlendirilmez.</a:t>
            </a:r>
            <a:endParaRPr lang="en-US" sz="1900" dirty="0">
              <a:solidFill>
                <a:srgbClr val="FF0000"/>
              </a:solidFill>
            </a:endParaRPr>
          </a:p>
          <a:p>
            <a:pPr marL="0" indent="0">
              <a:buNone/>
            </a:pPr>
            <a:endParaRPr lang="en-US" dirty="0">
              <a:solidFill>
                <a:srgbClr val="0070C0"/>
              </a:solidFill>
            </a:endParaRPr>
          </a:p>
        </p:txBody>
      </p:sp>
    </p:spTree>
    <p:extLst>
      <p:ext uri="{BB962C8B-B14F-4D97-AF65-F5344CB8AC3E}">
        <p14:creationId xmlns:p14="http://schemas.microsoft.com/office/powerpoint/2010/main" val="276710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03534" y="821478"/>
            <a:ext cx="4239491" cy="581227"/>
          </a:xfrm>
        </p:spPr>
        <p:txBody>
          <a:bodyPr>
            <a:noAutofit/>
          </a:bodyPr>
          <a:lstStyle/>
          <a:p>
            <a:r>
              <a:rPr lang="en-US" sz="2800" b="1" dirty="0" smtClean="0">
                <a:latin typeface="+mn-lt"/>
              </a:rPr>
              <a:t>Sıfır Atık </a:t>
            </a:r>
            <a:r>
              <a:rPr lang="tr-TR" sz="2800" b="1" dirty="0" smtClean="0">
                <a:latin typeface="+mn-lt"/>
              </a:rPr>
              <a:t> </a:t>
            </a:r>
            <a:r>
              <a:rPr lang="en-US" sz="2800" b="1" dirty="0" err="1" smtClean="0">
                <a:latin typeface="+mn-lt"/>
              </a:rPr>
              <a:t>Yönetim</a:t>
            </a:r>
            <a:r>
              <a:rPr lang="en-US" sz="2800" b="1" dirty="0" smtClean="0">
                <a:latin typeface="+mn-lt"/>
              </a:rPr>
              <a:t> Sistemi</a:t>
            </a:r>
            <a:endParaRPr lang="en-US" sz="2800" b="1" dirty="0">
              <a:latin typeface="+mn-lt"/>
            </a:endParaRPr>
          </a:p>
        </p:txBody>
      </p:sp>
      <p:pic>
        <p:nvPicPr>
          <p:cNvPr id="5" name="Resim 4"/>
          <p:cNvPicPr>
            <a:picLocks noChangeAspect="1"/>
          </p:cNvPicPr>
          <p:nvPr/>
        </p:nvPicPr>
        <p:blipFill>
          <a:blip r:embed="rId2"/>
          <a:stretch>
            <a:fillRect/>
          </a:stretch>
        </p:blipFill>
        <p:spPr>
          <a:xfrm>
            <a:off x="4023360" y="2073332"/>
            <a:ext cx="4019665" cy="3360094"/>
          </a:xfrm>
          <a:prstGeom prst="rect">
            <a:avLst/>
          </a:prstGeom>
        </p:spPr>
      </p:pic>
      <p:sp>
        <p:nvSpPr>
          <p:cNvPr id="3" name="İçerik Yer Tutucusu 2"/>
          <p:cNvSpPr>
            <a:spLocks noGrp="1"/>
          </p:cNvSpPr>
          <p:nvPr>
            <p:ph idx="1"/>
          </p:nvPr>
        </p:nvSpPr>
        <p:spPr>
          <a:xfrm>
            <a:off x="3058646" y="2423160"/>
            <a:ext cx="5447352" cy="2660438"/>
          </a:xfrm>
        </p:spPr>
        <p:txBody>
          <a:bodyPr>
            <a:normAutofit fontScale="92500" lnSpcReduction="10000"/>
          </a:bodyPr>
          <a:lstStyle/>
          <a:p>
            <a:pPr marL="0" indent="0" algn="just">
              <a:buNone/>
            </a:pPr>
            <a:r>
              <a:rPr lang="en-US" dirty="0" smtClean="0"/>
              <a:t>Atık </a:t>
            </a:r>
            <a:r>
              <a:rPr lang="en-US" dirty="0" err="1" smtClean="0"/>
              <a:t>oluşumunun</a:t>
            </a:r>
            <a:r>
              <a:rPr lang="en-US" dirty="0" smtClean="0"/>
              <a:t> </a:t>
            </a:r>
            <a:r>
              <a:rPr lang="en-US" dirty="0" err="1" smtClean="0"/>
              <a:t>önlenmesinden</a:t>
            </a:r>
            <a:r>
              <a:rPr lang="en-US" dirty="0" smtClean="0"/>
              <a:t> </a:t>
            </a:r>
            <a:r>
              <a:rPr lang="en-US" dirty="0" err="1" smtClean="0"/>
              <a:t>başlayarak</a:t>
            </a:r>
            <a:r>
              <a:rPr lang="en-US" dirty="0" smtClean="0"/>
              <a:t>, </a:t>
            </a:r>
            <a:r>
              <a:rPr lang="en-US" dirty="0" err="1" smtClean="0"/>
              <a:t>atıkların</a:t>
            </a:r>
            <a:r>
              <a:rPr lang="en-US" dirty="0" smtClean="0"/>
              <a:t> </a:t>
            </a:r>
            <a:r>
              <a:rPr lang="en-US" dirty="0" err="1" smtClean="0"/>
              <a:t>azaltılması</a:t>
            </a:r>
            <a:r>
              <a:rPr lang="en-US" dirty="0" smtClean="0"/>
              <a:t>, </a:t>
            </a:r>
            <a:r>
              <a:rPr lang="en-US" dirty="0" err="1" smtClean="0"/>
              <a:t>kaynağında</a:t>
            </a:r>
            <a:r>
              <a:rPr lang="en-US" dirty="0" smtClean="0"/>
              <a:t> </a:t>
            </a:r>
            <a:r>
              <a:rPr lang="en-US" dirty="0" err="1" smtClean="0"/>
              <a:t>ayrı</a:t>
            </a:r>
            <a:r>
              <a:rPr lang="en-US" dirty="0" smtClean="0"/>
              <a:t> </a:t>
            </a:r>
            <a:r>
              <a:rPr lang="en-US" dirty="0" err="1" smtClean="0"/>
              <a:t>biriktirilmesi</a:t>
            </a:r>
            <a:r>
              <a:rPr lang="en-US" dirty="0" smtClean="0"/>
              <a:t>, </a:t>
            </a:r>
            <a:r>
              <a:rPr lang="en-US" dirty="0" err="1" smtClean="0"/>
              <a:t>geçici</a:t>
            </a:r>
            <a:r>
              <a:rPr lang="en-US" dirty="0" smtClean="0"/>
              <a:t> </a:t>
            </a:r>
            <a:r>
              <a:rPr lang="en-US" dirty="0" err="1" smtClean="0"/>
              <a:t>depolanması</a:t>
            </a:r>
            <a:r>
              <a:rPr lang="en-US" dirty="0" smtClean="0"/>
              <a:t>, </a:t>
            </a:r>
            <a:r>
              <a:rPr lang="en-US" dirty="0" err="1" smtClean="0"/>
              <a:t>ayrı</a:t>
            </a:r>
            <a:r>
              <a:rPr lang="en-US" dirty="0" smtClean="0"/>
              <a:t> </a:t>
            </a:r>
            <a:r>
              <a:rPr lang="en-US" dirty="0" err="1" smtClean="0"/>
              <a:t>toplanması</a:t>
            </a:r>
            <a:r>
              <a:rPr lang="en-US" dirty="0" smtClean="0"/>
              <a:t>, </a:t>
            </a:r>
            <a:r>
              <a:rPr lang="en-US" dirty="0" err="1" smtClean="0"/>
              <a:t>taşınması</a:t>
            </a:r>
            <a:r>
              <a:rPr lang="en-US" dirty="0" smtClean="0"/>
              <a:t> </a:t>
            </a:r>
            <a:r>
              <a:rPr lang="en-US" dirty="0" err="1" smtClean="0"/>
              <a:t>ve</a:t>
            </a:r>
            <a:r>
              <a:rPr lang="en-US" dirty="0" smtClean="0"/>
              <a:t> </a:t>
            </a:r>
            <a:r>
              <a:rPr lang="en-US" dirty="0" err="1" smtClean="0"/>
              <a:t>işlenmesi</a:t>
            </a:r>
            <a:r>
              <a:rPr lang="en-US" dirty="0" smtClean="0"/>
              <a:t> </a:t>
            </a:r>
            <a:r>
              <a:rPr lang="en-US" dirty="0" err="1" smtClean="0"/>
              <a:t>süreçlerinin</a:t>
            </a:r>
            <a:r>
              <a:rPr lang="en-US" dirty="0" smtClean="0"/>
              <a:t> </a:t>
            </a:r>
            <a:r>
              <a:rPr lang="en-US" dirty="0" err="1" smtClean="0"/>
              <a:t>hepsini</a:t>
            </a:r>
            <a:r>
              <a:rPr lang="en-US" dirty="0" smtClean="0"/>
              <a:t> </a:t>
            </a:r>
            <a:r>
              <a:rPr lang="en-US" dirty="0" err="1" smtClean="0"/>
              <a:t>içine</a:t>
            </a:r>
            <a:r>
              <a:rPr lang="en-US" dirty="0" smtClean="0"/>
              <a:t> </a:t>
            </a:r>
            <a:r>
              <a:rPr lang="en-US" dirty="0" err="1" smtClean="0"/>
              <a:t>alan</a:t>
            </a:r>
            <a:r>
              <a:rPr lang="en-US" dirty="0" smtClean="0"/>
              <a:t>, </a:t>
            </a:r>
            <a:r>
              <a:rPr lang="en-US" dirty="0" err="1" smtClean="0"/>
              <a:t>fayda</a:t>
            </a:r>
            <a:r>
              <a:rPr lang="en-US" dirty="0" smtClean="0"/>
              <a:t> </a:t>
            </a:r>
            <a:r>
              <a:rPr lang="en-US" dirty="0" err="1" smtClean="0"/>
              <a:t>ve</a:t>
            </a:r>
            <a:r>
              <a:rPr lang="en-US" dirty="0" smtClean="0"/>
              <a:t> </a:t>
            </a:r>
            <a:r>
              <a:rPr lang="en-US" dirty="0" err="1" smtClean="0"/>
              <a:t>maliyet</a:t>
            </a:r>
            <a:r>
              <a:rPr lang="en-US" dirty="0" smtClean="0"/>
              <a:t> </a:t>
            </a:r>
            <a:r>
              <a:rPr lang="en-US" dirty="0" err="1" smtClean="0"/>
              <a:t>unsurları</a:t>
            </a:r>
            <a:r>
              <a:rPr lang="en-US" dirty="0" smtClean="0"/>
              <a:t> </a:t>
            </a:r>
            <a:r>
              <a:rPr lang="en-US" dirty="0" err="1" smtClean="0"/>
              <a:t>göz</a:t>
            </a:r>
            <a:r>
              <a:rPr lang="en-US" dirty="0" smtClean="0"/>
              <a:t> </a:t>
            </a:r>
            <a:r>
              <a:rPr lang="en-US" dirty="0" err="1" smtClean="0"/>
              <a:t>önünde</a:t>
            </a:r>
            <a:r>
              <a:rPr lang="en-US" dirty="0" smtClean="0"/>
              <a:t> </a:t>
            </a:r>
            <a:r>
              <a:rPr lang="en-US" dirty="0" err="1" smtClean="0"/>
              <a:t>bulundurularak</a:t>
            </a:r>
            <a:r>
              <a:rPr lang="en-US" dirty="0" smtClean="0"/>
              <a:t> </a:t>
            </a:r>
            <a:r>
              <a:rPr lang="en-US" dirty="0" err="1" smtClean="0"/>
              <a:t>oluşturulan</a:t>
            </a:r>
            <a:r>
              <a:rPr lang="en-US" dirty="0" smtClean="0"/>
              <a:t> </a:t>
            </a:r>
            <a:r>
              <a:rPr lang="en-US" dirty="0" err="1" smtClean="0"/>
              <a:t>yönetim</a:t>
            </a:r>
            <a:r>
              <a:rPr lang="en-US" dirty="0" smtClean="0"/>
              <a:t> </a:t>
            </a:r>
            <a:r>
              <a:rPr lang="en-US" dirty="0" err="1" smtClean="0"/>
              <a:t>sist</a:t>
            </a:r>
            <a:r>
              <a:rPr lang="tr-TR" dirty="0" smtClean="0"/>
              <a:t>e</a:t>
            </a:r>
            <a:r>
              <a:rPr lang="en-US" dirty="0" smtClean="0"/>
              <a:t>mi</a:t>
            </a:r>
            <a:r>
              <a:rPr lang="tr-TR" dirty="0" err="1" smtClean="0"/>
              <a:t>dir</a:t>
            </a:r>
            <a:r>
              <a:rPr lang="tr-TR" dirty="0" smtClean="0"/>
              <a:t>.</a:t>
            </a:r>
            <a:endParaRPr lang="en-US" dirty="0"/>
          </a:p>
        </p:txBody>
      </p:sp>
    </p:spTree>
    <p:extLst>
      <p:ext uri="{BB962C8B-B14F-4D97-AF65-F5344CB8AC3E}">
        <p14:creationId xmlns:p14="http://schemas.microsoft.com/office/powerpoint/2010/main" val="102524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 y="130175"/>
            <a:ext cx="8999621" cy="430213"/>
          </a:xfrm>
        </p:spPr>
        <p:txBody>
          <a:bodyPr>
            <a:noAutofit/>
          </a:bodyPr>
          <a:lstStyle/>
          <a:p>
            <a:r>
              <a:rPr lang="tr-TR" sz="2000" b="1" dirty="0" smtClean="0">
                <a:latin typeface="+mn-lt"/>
              </a:rPr>
              <a:t>Ek-1  </a:t>
            </a:r>
            <a:r>
              <a:rPr lang="en-US" sz="2000" b="1" dirty="0" smtClean="0">
                <a:latin typeface="+mn-lt"/>
              </a:rPr>
              <a:t>S</a:t>
            </a:r>
            <a:r>
              <a:rPr lang="tr-TR" sz="2000" b="1" dirty="0" smtClean="0">
                <a:latin typeface="+mn-lt"/>
              </a:rPr>
              <a:t>ı</a:t>
            </a:r>
            <a:r>
              <a:rPr lang="en-US" sz="2000" b="1" dirty="0" smtClean="0">
                <a:latin typeface="+mn-lt"/>
              </a:rPr>
              <a:t>f</a:t>
            </a:r>
            <a:r>
              <a:rPr lang="tr-TR" sz="2000" b="1" dirty="0" smtClean="0">
                <a:latin typeface="+mn-lt"/>
              </a:rPr>
              <a:t>ı</a:t>
            </a:r>
            <a:r>
              <a:rPr lang="en-US" sz="2000" b="1" dirty="0" smtClean="0">
                <a:latin typeface="+mn-lt"/>
              </a:rPr>
              <a:t>r At</a:t>
            </a:r>
            <a:r>
              <a:rPr lang="tr-TR" sz="2000" b="1" dirty="0" smtClean="0">
                <a:latin typeface="+mn-lt"/>
              </a:rPr>
              <a:t>ı</a:t>
            </a:r>
            <a:r>
              <a:rPr lang="en-US" sz="2000" b="1" dirty="0" smtClean="0">
                <a:latin typeface="+mn-lt"/>
              </a:rPr>
              <a:t>k </a:t>
            </a:r>
            <a:r>
              <a:rPr lang="en-US" sz="2000" b="1" dirty="0" err="1" smtClean="0">
                <a:latin typeface="+mn-lt"/>
              </a:rPr>
              <a:t>Yönetim</a:t>
            </a:r>
            <a:r>
              <a:rPr lang="en-US" sz="2000" b="1" dirty="0" smtClean="0">
                <a:latin typeface="+mn-lt"/>
              </a:rPr>
              <a:t> </a:t>
            </a:r>
            <a:r>
              <a:rPr lang="en-US" sz="2000" b="1" dirty="0" err="1" smtClean="0">
                <a:latin typeface="+mn-lt"/>
              </a:rPr>
              <a:t>Sisteminin</a:t>
            </a:r>
            <a:r>
              <a:rPr lang="en-US" sz="2000" b="1" dirty="0" smtClean="0">
                <a:latin typeface="+mn-lt"/>
              </a:rPr>
              <a:t> </a:t>
            </a:r>
            <a:r>
              <a:rPr lang="en-US" sz="2000" b="1" dirty="0" err="1" smtClean="0">
                <a:latin typeface="+mn-lt"/>
              </a:rPr>
              <a:t>Oluşturulmas</a:t>
            </a:r>
            <a:r>
              <a:rPr lang="tr-TR" sz="2000" b="1" dirty="0" smtClean="0">
                <a:latin typeface="+mn-lt"/>
              </a:rPr>
              <a:t>ı</a:t>
            </a:r>
            <a:r>
              <a:rPr lang="en-US" sz="2000" b="1" dirty="0" err="1" smtClean="0">
                <a:latin typeface="+mn-lt"/>
              </a:rPr>
              <a:t>na</a:t>
            </a:r>
            <a:r>
              <a:rPr lang="en-US" sz="2000" b="1" dirty="0" smtClean="0">
                <a:latin typeface="+mn-lt"/>
              </a:rPr>
              <a:t> </a:t>
            </a:r>
            <a:r>
              <a:rPr lang="en-US" sz="2000" b="1" dirty="0" err="1" smtClean="0">
                <a:latin typeface="+mn-lt"/>
              </a:rPr>
              <a:t>Yönelik</a:t>
            </a:r>
            <a:r>
              <a:rPr lang="en-US" sz="2000" b="1" dirty="0" smtClean="0">
                <a:latin typeface="+mn-lt"/>
              </a:rPr>
              <a:t> </a:t>
            </a:r>
            <a:r>
              <a:rPr lang="en-US" sz="2000" b="1" dirty="0" err="1" smtClean="0">
                <a:latin typeface="+mn-lt"/>
              </a:rPr>
              <a:t>Uygulama</a:t>
            </a:r>
            <a:r>
              <a:rPr lang="en-US" sz="2000" b="1" dirty="0" smtClean="0">
                <a:latin typeface="+mn-lt"/>
              </a:rPr>
              <a:t> </a:t>
            </a:r>
            <a:r>
              <a:rPr lang="en-US" sz="2000" b="1" dirty="0" err="1" smtClean="0">
                <a:latin typeface="+mn-lt"/>
              </a:rPr>
              <a:t>Takvimi</a:t>
            </a:r>
            <a:endParaRPr lang="en-US" sz="2000" b="1" dirty="0">
              <a:latin typeface="+mn-lt"/>
            </a:endParaRPr>
          </a:p>
        </p:txBody>
      </p:sp>
      <p:graphicFrame>
        <p:nvGraphicFramePr>
          <p:cNvPr id="5" name="Tablo 4"/>
          <p:cNvGraphicFramePr>
            <a:graphicFrameLocks noGrp="1"/>
          </p:cNvGraphicFramePr>
          <p:nvPr>
            <p:extLst>
              <p:ext uri="{D42A27DB-BD31-4B8C-83A1-F6EECF244321}">
                <p14:modId xmlns:p14="http://schemas.microsoft.com/office/powerpoint/2010/main" val="594724545"/>
              </p:ext>
            </p:extLst>
          </p:nvPr>
        </p:nvGraphicFramePr>
        <p:xfrm>
          <a:off x="1219201" y="990866"/>
          <a:ext cx="9930579" cy="5347176"/>
        </p:xfrm>
        <a:graphic>
          <a:graphicData uri="http://schemas.openxmlformats.org/drawingml/2006/table">
            <a:tbl>
              <a:tblPr>
                <a:tableStyleId>{5C22544A-7EE6-4342-B048-85BDC9FD1C3A}</a:tableStyleId>
              </a:tblPr>
              <a:tblGrid>
                <a:gridCol w="1490182">
                  <a:extLst>
                    <a:ext uri="{9D8B030D-6E8A-4147-A177-3AD203B41FA5}">
                      <a16:colId xmlns:a16="http://schemas.microsoft.com/office/drawing/2014/main" val="307803741"/>
                    </a:ext>
                  </a:extLst>
                </a:gridCol>
                <a:gridCol w="5343754">
                  <a:extLst>
                    <a:ext uri="{9D8B030D-6E8A-4147-A177-3AD203B41FA5}">
                      <a16:colId xmlns:a16="http://schemas.microsoft.com/office/drawing/2014/main" val="2837401042"/>
                    </a:ext>
                  </a:extLst>
                </a:gridCol>
                <a:gridCol w="3096643">
                  <a:extLst>
                    <a:ext uri="{9D8B030D-6E8A-4147-A177-3AD203B41FA5}">
                      <a16:colId xmlns:a16="http://schemas.microsoft.com/office/drawing/2014/main" val="3974116822"/>
                    </a:ext>
                  </a:extLst>
                </a:gridCol>
              </a:tblGrid>
              <a:tr h="833824">
                <a:tc>
                  <a:txBody>
                    <a:bodyPr/>
                    <a:lstStyle/>
                    <a:p>
                      <a:pPr>
                        <a:lnSpc>
                          <a:spcPct val="107000"/>
                        </a:lnSpc>
                        <a:spcAft>
                          <a:spcPts val="800"/>
                        </a:spcAft>
                      </a:pPr>
                      <a:r>
                        <a:rPr lang="tr-TR" sz="1800" b="1" dirty="0">
                          <a:effectLst/>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40000"/>
                        <a:lumOff val="60000"/>
                      </a:schemeClr>
                    </a:solidFill>
                  </a:tcPr>
                </a:tc>
                <a:tc>
                  <a:txBody>
                    <a:bodyPr/>
                    <a:lstStyle/>
                    <a:p>
                      <a:pPr algn="ctr">
                        <a:lnSpc>
                          <a:spcPct val="107000"/>
                        </a:lnSpc>
                        <a:spcAft>
                          <a:spcPts val="800"/>
                        </a:spcAft>
                      </a:pPr>
                      <a:r>
                        <a:rPr lang="tr-TR" sz="1800" b="1" dirty="0">
                          <a:effectLst/>
                        </a:rPr>
                        <a:t>Sıfır Atık Yönetim Sistemine Geçmesi Gerekenler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40000"/>
                        <a:lumOff val="60000"/>
                      </a:schemeClr>
                    </a:solidFill>
                  </a:tcPr>
                </a:tc>
                <a:tc>
                  <a:txBody>
                    <a:bodyPr/>
                    <a:lstStyle/>
                    <a:p>
                      <a:pPr algn="ctr">
                        <a:lnSpc>
                          <a:spcPct val="107000"/>
                        </a:lnSpc>
                        <a:spcAft>
                          <a:spcPts val="800"/>
                        </a:spcAft>
                      </a:pPr>
                      <a:r>
                        <a:rPr lang="tr-TR" sz="1800" b="1" dirty="0">
                          <a:effectLst/>
                        </a:rPr>
                        <a:t>Sisteme Geçişlerin Tamamlanması için Son Tarih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3891127656"/>
                  </a:ext>
                </a:extLst>
              </a:tr>
              <a:tr h="1273582">
                <a:tc>
                  <a:txBody>
                    <a:bodyPr/>
                    <a:lstStyle/>
                    <a:p>
                      <a:pPr marL="0" algn="l" defTabSz="914400" rtl="0" eaLnBrk="1" latinLnBrk="0" hangingPunct="1">
                        <a:lnSpc>
                          <a:spcPct val="107000"/>
                        </a:lnSpc>
                        <a:spcAft>
                          <a:spcPts val="800"/>
                        </a:spcAft>
                      </a:pPr>
                      <a:r>
                        <a:rPr lang="tr-TR" sz="1800" kern="1200" dirty="0" smtClean="0">
                          <a:solidFill>
                            <a:schemeClr val="dk1"/>
                          </a:solidFill>
                          <a:effectLst/>
                          <a:latin typeface="+mn-lt"/>
                          <a:ea typeface="+mn-ea"/>
                          <a:cs typeface="+mn-cs"/>
                        </a:rPr>
                        <a:t>1.GRUP</a:t>
                      </a:r>
                      <a:endParaRPr lang="en-US" sz="1800" kern="1200" dirty="0">
                        <a:solidFill>
                          <a:schemeClr val="dk1"/>
                        </a:solidFill>
                        <a:effectLst/>
                        <a:latin typeface="+mn-lt"/>
                        <a:ea typeface="+mn-ea"/>
                        <a:cs typeface="+mn-cs"/>
                      </a:endParaRPr>
                    </a:p>
                  </a:txBody>
                  <a:tcPr marL="0" marR="0" marT="0" marB="0"/>
                </a:tc>
                <a:tc>
                  <a:txBody>
                    <a:bodyPr/>
                    <a:lstStyle/>
                    <a:p>
                      <a:pPr marL="342900" lvl="0" indent="-342900">
                        <a:lnSpc>
                          <a:spcPct val="107000"/>
                        </a:lnSpc>
                        <a:spcAft>
                          <a:spcPts val="0"/>
                        </a:spcAft>
                        <a:buFont typeface="Arial" panose="020B0604020202020204" pitchFamily="34" charset="0"/>
                        <a:buChar char="•"/>
                      </a:pPr>
                      <a:r>
                        <a:rPr lang="tr-TR" sz="1800" dirty="0">
                          <a:effectLst/>
                        </a:rPr>
                        <a:t>Büyükşehir İlçe Belediyeleri </a:t>
                      </a:r>
                      <a:endParaRPr lang="en-US" sz="1800" dirty="0">
                        <a:effectLst/>
                      </a:endParaRPr>
                    </a:p>
                    <a:p>
                      <a:pPr marL="450215">
                        <a:lnSpc>
                          <a:spcPct val="107000"/>
                        </a:lnSpc>
                        <a:spcAft>
                          <a:spcPts val="800"/>
                        </a:spcAft>
                      </a:pPr>
                      <a:r>
                        <a:rPr lang="tr-TR" sz="1800" dirty="0">
                          <a:effectLst/>
                        </a:rPr>
                        <a:t>250.000 Nüfus ve üzeri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tr-TR" sz="1800" dirty="0">
                          <a:effectLst/>
                        </a:rPr>
                        <a:t>31 Aralık 2020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91504795"/>
                  </a:ext>
                </a:extLst>
              </a:tr>
              <a:tr h="1628987">
                <a:tc>
                  <a:txBody>
                    <a:bodyPr/>
                    <a:lstStyle/>
                    <a:p>
                      <a:pPr>
                        <a:lnSpc>
                          <a:spcPct val="107000"/>
                        </a:lnSpc>
                        <a:spcAft>
                          <a:spcPts val="800"/>
                        </a:spcAft>
                      </a:pPr>
                      <a:r>
                        <a:rPr lang="tr-TR" sz="1800" dirty="0">
                          <a:effectLst/>
                        </a:rPr>
                        <a:t>2.GRUP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lvl="0" indent="-342900">
                        <a:lnSpc>
                          <a:spcPct val="107000"/>
                        </a:lnSpc>
                        <a:spcAft>
                          <a:spcPts val="0"/>
                        </a:spcAft>
                        <a:buFont typeface="Arial" panose="020B0604020202020204" pitchFamily="34" charset="0"/>
                        <a:buChar char="•"/>
                      </a:pPr>
                      <a:r>
                        <a:rPr lang="tr-TR" sz="1800" dirty="0">
                          <a:effectLst/>
                        </a:rPr>
                        <a:t>Büyükşehir İlçe Belediyeleri </a:t>
                      </a:r>
                      <a:endParaRPr lang="en-US" sz="1800" dirty="0">
                        <a:effectLst/>
                      </a:endParaRPr>
                    </a:p>
                    <a:p>
                      <a:pPr marL="450215" indent="0">
                        <a:lnSpc>
                          <a:spcPct val="107000"/>
                        </a:lnSpc>
                        <a:spcAft>
                          <a:spcPts val="800"/>
                        </a:spcAft>
                        <a:buFontTx/>
                        <a:buNone/>
                      </a:pPr>
                      <a:r>
                        <a:rPr lang="tr-TR" sz="1800" dirty="0">
                          <a:effectLst/>
                        </a:rPr>
                        <a:t>250.000 Nüfus altı</a:t>
                      </a:r>
                      <a:endParaRPr lang="en-US" sz="1800" dirty="0">
                        <a:effectLst/>
                      </a:endParaRPr>
                    </a:p>
                    <a:p>
                      <a:pPr marL="342900" lvl="0" indent="-342900">
                        <a:lnSpc>
                          <a:spcPct val="107000"/>
                        </a:lnSpc>
                        <a:spcAft>
                          <a:spcPts val="0"/>
                        </a:spcAft>
                        <a:buFont typeface="Arial" panose="020B0604020202020204" pitchFamily="34" charset="0"/>
                        <a:buChar char="•"/>
                      </a:pPr>
                      <a:r>
                        <a:rPr lang="tr-TR" sz="1800" dirty="0">
                          <a:effectLst/>
                        </a:rPr>
                        <a:t>Büyükşehir Dışındaki İl, İlçe, Belde Belediyeleri</a:t>
                      </a:r>
                      <a:endParaRPr lang="en-US" sz="1800" dirty="0">
                        <a:effectLst/>
                      </a:endParaRPr>
                    </a:p>
                    <a:p>
                      <a:pPr marL="450215">
                        <a:lnSpc>
                          <a:spcPct val="107000"/>
                        </a:lnSpc>
                        <a:spcAft>
                          <a:spcPts val="800"/>
                        </a:spcAft>
                      </a:pPr>
                      <a:r>
                        <a:rPr lang="tr-TR" sz="1800" dirty="0">
                          <a:effectLst/>
                        </a:rPr>
                        <a:t>İl Merkez İlçe Belediyeleri</a:t>
                      </a:r>
                      <a:endParaRPr lang="en-US" sz="1800" dirty="0">
                        <a:effectLst/>
                      </a:endParaRPr>
                    </a:p>
                    <a:p>
                      <a:pPr marL="342900" lvl="0" indent="-342900">
                        <a:lnSpc>
                          <a:spcPct val="107000"/>
                        </a:lnSpc>
                        <a:spcAft>
                          <a:spcPts val="0"/>
                        </a:spcAft>
                        <a:buFont typeface="Arial" panose="020B0604020202020204" pitchFamily="34" charset="0"/>
                        <a:buChar char="•"/>
                      </a:pPr>
                      <a:r>
                        <a:rPr lang="tr-TR" sz="1800" dirty="0">
                          <a:effectLst/>
                        </a:rPr>
                        <a:t>Belediye Birlikleri</a:t>
                      </a:r>
                      <a:endParaRPr lang="en-US" sz="1800" dirty="0">
                        <a:effectLst/>
                        <a:latin typeface="Symbol" panose="05050102010706020507" pitchFamily="18" charset="2"/>
                        <a:ea typeface="Times New Roman" panose="02020603050405020304" pitchFamily="18" charset="0"/>
                        <a:cs typeface="font270"/>
                      </a:endParaRPr>
                    </a:p>
                  </a:txBody>
                  <a:tcPr marL="0" marR="0" marT="0" marB="0"/>
                </a:tc>
                <a:tc>
                  <a:txBody>
                    <a:bodyPr/>
                    <a:lstStyle/>
                    <a:p>
                      <a:pPr algn="ctr">
                        <a:lnSpc>
                          <a:spcPct val="107000"/>
                        </a:lnSpc>
                        <a:spcAft>
                          <a:spcPts val="800"/>
                        </a:spcAft>
                      </a:pPr>
                      <a:r>
                        <a:rPr lang="tr-TR" sz="1800" dirty="0">
                          <a:effectLst/>
                        </a:rPr>
                        <a:t>31 Aralık 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52664559"/>
                  </a:ext>
                </a:extLst>
              </a:tr>
              <a:tr h="1431705">
                <a:tc>
                  <a:txBody>
                    <a:bodyPr/>
                    <a:lstStyle/>
                    <a:p>
                      <a:pPr>
                        <a:lnSpc>
                          <a:spcPct val="107000"/>
                        </a:lnSpc>
                        <a:spcAft>
                          <a:spcPts val="800"/>
                        </a:spcAft>
                      </a:pPr>
                      <a:r>
                        <a:rPr lang="tr-TR" sz="1800" dirty="0">
                          <a:effectLst/>
                        </a:rPr>
                        <a:t>3.GRUP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lvl="0" indent="-342900">
                        <a:lnSpc>
                          <a:spcPct val="107000"/>
                        </a:lnSpc>
                        <a:spcAft>
                          <a:spcPts val="0"/>
                        </a:spcAft>
                        <a:buFont typeface="Arial" panose="020B0604020202020204" pitchFamily="34" charset="0"/>
                        <a:buChar char="•"/>
                      </a:pPr>
                      <a:r>
                        <a:rPr lang="tr-TR" sz="1800" dirty="0">
                          <a:effectLst/>
                        </a:rPr>
                        <a:t>Büyükşehir Dışındaki İl, İlçe, Belde Belediyeleri</a:t>
                      </a:r>
                      <a:endParaRPr lang="en-US" sz="1800" dirty="0">
                        <a:effectLst/>
                      </a:endParaRPr>
                    </a:p>
                    <a:p>
                      <a:pPr marL="450215">
                        <a:lnSpc>
                          <a:spcPct val="107000"/>
                        </a:lnSpc>
                        <a:spcAft>
                          <a:spcPts val="800"/>
                        </a:spcAft>
                      </a:pPr>
                      <a:r>
                        <a:rPr lang="tr-TR" sz="1800" dirty="0">
                          <a:effectLst/>
                        </a:rPr>
                        <a:t>İl Merkez İlçe Belediyeleri Dışındaki Diğer Belediyeler</a:t>
                      </a:r>
                      <a:endParaRPr lang="en-US" sz="1800" dirty="0">
                        <a:effectLst/>
                      </a:endParaRPr>
                    </a:p>
                    <a:p>
                      <a:pPr marL="342900" lvl="0" indent="-342900">
                        <a:lnSpc>
                          <a:spcPct val="107000"/>
                        </a:lnSpc>
                        <a:spcAft>
                          <a:spcPts val="0"/>
                        </a:spcAft>
                        <a:buFont typeface="Arial" panose="020B0604020202020204" pitchFamily="34" charset="0"/>
                        <a:buChar char="•"/>
                        <a:tabLst>
                          <a:tab pos="457200" algn="l"/>
                        </a:tabLst>
                      </a:pPr>
                      <a:r>
                        <a:rPr lang="tr-TR" sz="1800" dirty="0">
                          <a:effectLst/>
                        </a:rPr>
                        <a:t>İl Özel İdareleri</a:t>
                      </a:r>
                      <a:endParaRPr lang="en-US" sz="1800" dirty="0">
                        <a:effectLst/>
                      </a:endParaRPr>
                    </a:p>
                    <a:p>
                      <a:pPr marL="450215">
                        <a:lnSpc>
                          <a:spcPct val="107000"/>
                        </a:lnSpc>
                        <a:spcAft>
                          <a:spcPts val="800"/>
                        </a:spcAft>
                      </a:pPr>
                      <a:r>
                        <a:rPr lang="tr-TR" sz="1800" dirty="0">
                          <a:effectLst/>
                        </a:rPr>
                        <a:t>Mücavir Alan Dışı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tr-TR" sz="1800" dirty="0">
                          <a:effectLst/>
                        </a:rPr>
                        <a:t>31 Aralık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61991719"/>
                  </a:ext>
                </a:extLst>
              </a:tr>
            </a:tbl>
          </a:graphicData>
        </a:graphic>
      </p:graphicFrame>
      <p:sp>
        <p:nvSpPr>
          <p:cNvPr id="7" name="Metin kutusu 6"/>
          <p:cNvSpPr txBox="1"/>
          <p:nvPr/>
        </p:nvSpPr>
        <p:spPr>
          <a:xfrm>
            <a:off x="1732863" y="560439"/>
            <a:ext cx="3489511" cy="369332"/>
          </a:xfrm>
          <a:prstGeom prst="rect">
            <a:avLst/>
          </a:prstGeom>
          <a:noFill/>
        </p:spPr>
        <p:txBody>
          <a:bodyPr wrap="square" rtlCol="0">
            <a:spAutoFit/>
          </a:bodyPr>
          <a:lstStyle/>
          <a:p>
            <a:r>
              <a:rPr lang="tr-TR" b="1" dirty="0" smtClean="0"/>
              <a:t>A) Mahalli İdareler İçin</a:t>
            </a:r>
            <a:endParaRPr lang="en-US" b="1" dirty="0"/>
          </a:p>
        </p:txBody>
      </p:sp>
    </p:spTree>
    <p:extLst>
      <p:ext uri="{BB962C8B-B14F-4D97-AF65-F5344CB8AC3E}">
        <p14:creationId xmlns:p14="http://schemas.microsoft.com/office/powerpoint/2010/main" val="170187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318473655"/>
              </p:ext>
            </p:extLst>
          </p:nvPr>
        </p:nvGraphicFramePr>
        <p:xfrm>
          <a:off x="1209368" y="-2036"/>
          <a:ext cx="9920748" cy="6860035"/>
        </p:xfrm>
        <a:graphic>
          <a:graphicData uri="http://schemas.openxmlformats.org/drawingml/2006/table">
            <a:tbl>
              <a:tblPr>
                <a:tableStyleId>{5C22544A-7EE6-4342-B048-85BDC9FD1C3A}</a:tableStyleId>
              </a:tblPr>
              <a:tblGrid>
                <a:gridCol w="1769035">
                  <a:extLst>
                    <a:ext uri="{9D8B030D-6E8A-4147-A177-3AD203B41FA5}">
                      <a16:colId xmlns:a16="http://schemas.microsoft.com/office/drawing/2014/main" val="2497305569"/>
                    </a:ext>
                  </a:extLst>
                </a:gridCol>
                <a:gridCol w="5967867">
                  <a:extLst>
                    <a:ext uri="{9D8B030D-6E8A-4147-A177-3AD203B41FA5}">
                      <a16:colId xmlns:a16="http://schemas.microsoft.com/office/drawing/2014/main" val="1260823765"/>
                    </a:ext>
                  </a:extLst>
                </a:gridCol>
                <a:gridCol w="2183846">
                  <a:extLst>
                    <a:ext uri="{9D8B030D-6E8A-4147-A177-3AD203B41FA5}">
                      <a16:colId xmlns:a16="http://schemas.microsoft.com/office/drawing/2014/main" val="3271157979"/>
                    </a:ext>
                  </a:extLst>
                </a:gridCol>
              </a:tblGrid>
              <a:tr h="361492">
                <a:tc>
                  <a:txBody>
                    <a:bodyPr/>
                    <a:lstStyle/>
                    <a:p>
                      <a:pPr>
                        <a:lnSpc>
                          <a:spcPct val="107000"/>
                        </a:lnSpc>
                        <a:spcAft>
                          <a:spcPts val="800"/>
                        </a:spcAft>
                      </a:pPr>
                      <a:r>
                        <a:rPr lang="tr-TR"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40000"/>
                        <a:lumOff val="60000"/>
                      </a:schemeClr>
                    </a:solidFill>
                  </a:tcPr>
                </a:tc>
                <a:tc>
                  <a:txBody>
                    <a:bodyPr/>
                    <a:lstStyle/>
                    <a:p>
                      <a:pPr algn="ctr">
                        <a:lnSpc>
                          <a:spcPct val="107000"/>
                        </a:lnSpc>
                        <a:spcAft>
                          <a:spcPts val="800"/>
                        </a:spcAft>
                      </a:pPr>
                      <a:r>
                        <a:rPr lang="tr-TR" sz="1100" b="1" dirty="0">
                          <a:effectLst/>
                        </a:rPr>
                        <a:t>Sıfır Atık Yönetim Sistemine Geçmesi Gerekenler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40000"/>
                        <a:lumOff val="60000"/>
                      </a:schemeClr>
                    </a:solidFill>
                  </a:tcPr>
                </a:tc>
                <a:tc>
                  <a:txBody>
                    <a:bodyPr/>
                    <a:lstStyle/>
                    <a:p>
                      <a:pPr algn="ctr">
                        <a:lnSpc>
                          <a:spcPct val="107000"/>
                        </a:lnSpc>
                        <a:spcAft>
                          <a:spcPts val="800"/>
                        </a:spcAft>
                      </a:pPr>
                      <a:r>
                        <a:rPr lang="tr-TR" sz="1000" b="1" dirty="0">
                          <a:effectLst/>
                        </a:rPr>
                        <a:t>Sisteme Geçişlerin Tamamlanması için Son Tarih</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893307146"/>
                  </a:ext>
                </a:extLst>
              </a:tr>
              <a:tr h="390730">
                <a:tc>
                  <a:txBody>
                    <a:bodyPr/>
                    <a:lstStyle/>
                    <a:p>
                      <a:pPr marL="0" algn="l" defTabSz="914400" rtl="0" eaLnBrk="1" latinLnBrk="0" hangingPunct="1">
                        <a:lnSpc>
                          <a:spcPct val="107000"/>
                        </a:lnSpc>
                        <a:spcAft>
                          <a:spcPts val="800"/>
                        </a:spcAft>
                      </a:pPr>
                      <a:r>
                        <a:rPr lang="tr-TR" sz="1200" kern="1200" dirty="0">
                          <a:solidFill>
                            <a:schemeClr val="dk1"/>
                          </a:solidFill>
                          <a:effectLst/>
                          <a:latin typeface="+mn-lt"/>
                          <a:ea typeface="+mn-ea"/>
                          <a:cs typeface="+mn-cs"/>
                        </a:rPr>
                        <a:t>1.GRUP</a:t>
                      </a:r>
                      <a:endParaRPr lang="en-US" sz="1200" kern="1200" dirty="0">
                        <a:solidFill>
                          <a:schemeClr val="dk1"/>
                        </a:solidFill>
                        <a:effectLst/>
                        <a:latin typeface="+mn-lt"/>
                        <a:ea typeface="+mn-ea"/>
                        <a:cs typeface="+mn-cs"/>
                      </a:endParaRPr>
                    </a:p>
                  </a:txBody>
                  <a:tcPr marL="0" marR="0" marT="0" marB="0"/>
                </a:tc>
                <a:tc>
                  <a:txBody>
                    <a:bodyPr/>
                    <a:lstStyle/>
                    <a:p>
                      <a:pPr marL="342900" lvl="0" indent="-342900">
                        <a:lnSpc>
                          <a:spcPct val="107000"/>
                        </a:lnSpc>
                        <a:spcAft>
                          <a:spcPts val="0"/>
                        </a:spcAft>
                        <a:buFont typeface="Arial" panose="020B0604020202020204" pitchFamily="34" charset="0"/>
                        <a:buChar char="•"/>
                      </a:pPr>
                      <a:r>
                        <a:rPr lang="tr-TR" sz="1100" dirty="0">
                          <a:effectLst/>
                        </a:rPr>
                        <a:t>Kamu Kurum ve Kuruluşları</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07000"/>
                        </a:lnSpc>
                        <a:spcAft>
                          <a:spcPts val="800"/>
                        </a:spcAft>
                      </a:pPr>
                      <a:r>
                        <a:rPr lang="tr-TR" sz="1200">
                          <a:effectLst/>
                        </a:rPr>
                        <a:t>1 Haziran 2020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01963530"/>
                  </a:ext>
                </a:extLst>
              </a:tr>
              <a:tr h="2876962">
                <a:tc>
                  <a:txBody>
                    <a:bodyPr/>
                    <a:lstStyle/>
                    <a:p>
                      <a:pPr marL="0" algn="l" defTabSz="914400" rtl="0" eaLnBrk="1" latinLnBrk="0" hangingPunct="1">
                        <a:lnSpc>
                          <a:spcPct val="107000"/>
                        </a:lnSpc>
                        <a:spcAft>
                          <a:spcPts val="800"/>
                        </a:spcAft>
                      </a:pPr>
                      <a:r>
                        <a:rPr lang="tr-TR" sz="1200" kern="1200" dirty="0">
                          <a:solidFill>
                            <a:schemeClr val="dk1"/>
                          </a:solidFill>
                          <a:effectLst/>
                          <a:latin typeface="+mn-lt"/>
                          <a:ea typeface="+mn-ea"/>
                          <a:cs typeface="+mn-cs"/>
                        </a:rPr>
                        <a:t>2.GRUP</a:t>
                      </a:r>
                      <a:endParaRPr lang="en-US" sz="1200" kern="1200" dirty="0">
                        <a:solidFill>
                          <a:schemeClr val="dk1"/>
                        </a:solidFill>
                        <a:effectLst/>
                        <a:latin typeface="+mn-lt"/>
                        <a:ea typeface="+mn-ea"/>
                        <a:cs typeface="+mn-cs"/>
                      </a:endParaRPr>
                    </a:p>
                  </a:txBody>
                  <a:tcPr marL="0" marR="0" marT="0" marB="0"/>
                </a:tc>
                <a:tc>
                  <a:txBody>
                    <a:bodyPr/>
                    <a:lstStyle/>
                    <a:p>
                      <a:pPr marL="342900" lvl="0" indent="-342900">
                        <a:lnSpc>
                          <a:spcPct val="107000"/>
                        </a:lnSpc>
                        <a:spcAft>
                          <a:spcPts val="0"/>
                        </a:spcAft>
                        <a:buFont typeface="Arial" panose="020B0604020202020204" pitchFamily="34" charset="0"/>
                        <a:buChar char="•"/>
                      </a:pPr>
                      <a:r>
                        <a:rPr lang="tr-TR" sz="1100" dirty="0">
                          <a:effectLst/>
                        </a:rPr>
                        <a:t>Organize Sanayi Bölgeleri </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Havalimanları</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Limanlar</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İş merkezi ve Ticari Plazalar</a:t>
                      </a:r>
                      <a:endParaRPr lang="en-US" sz="1100" dirty="0">
                        <a:effectLst/>
                      </a:endParaRPr>
                    </a:p>
                    <a:p>
                      <a:pPr marL="450215" indent="0">
                        <a:lnSpc>
                          <a:spcPct val="107000"/>
                        </a:lnSpc>
                        <a:spcAft>
                          <a:spcPts val="0"/>
                        </a:spcAft>
                        <a:buFontTx/>
                        <a:buNone/>
                      </a:pPr>
                      <a:r>
                        <a:rPr lang="tr-TR" sz="1100" dirty="0">
                          <a:effectLst/>
                        </a:rPr>
                        <a:t>100 ve üzeri ofis/büro kapasiteli</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Alışveriş Merkezleri </a:t>
                      </a:r>
                      <a:endParaRPr lang="en-US" sz="1100" dirty="0">
                        <a:effectLst/>
                      </a:endParaRPr>
                    </a:p>
                    <a:p>
                      <a:pPr marL="450215" indent="0">
                        <a:lnSpc>
                          <a:spcPct val="107000"/>
                        </a:lnSpc>
                        <a:spcAft>
                          <a:spcPts val="0"/>
                        </a:spcAft>
                        <a:buFontTx/>
                        <a:buNone/>
                      </a:pPr>
                      <a:r>
                        <a:rPr lang="tr-TR" sz="1100" dirty="0">
                          <a:effectLst/>
                        </a:rPr>
                        <a:t>5000 metrekare ve üzeri</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ÇED Yönetmeliği’nin Ek-1 Listesinde Yer Alan Sanayi Tesisleri</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Eğitim Kurumları ve Yurtlar</a:t>
                      </a:r>
                      <a:endParaRPr lang="en-US" sz="1100" dirty="0">
                        <a:effectLst/>
                      </a:endParaRPr>
                    </a:p>
                    <a:p>
                      <a:pPr marL="450215" indent="0">
                        <a:lnSpc>
                          <a:spcPct val="107000"/>
                        </a:lnSpc>
                        <a:spcAft>
                          <a:spcPts val="0"/>
                        </a:spcAft>
                        <a:buFontTx/>
                        <a:buNone/>
                      </a:pPr>
                      <a:r>
                        <a:rPr lang="tr-TR" sz="1100" dirty="0">
                          <a:effectLst/>
                        </a:rPr>
                        <a:t>250 ve fazla öğrencisi bulunanlar</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100 Oda ve Üstü Konaklama Kapasiteli İşletmeler</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Sağlık Kuruluşları</a:t>
                      </a:r>
                      <a:endParaRPr lang="en-US" sz="1100" dirty="0">
                        <a:effectLst/>
                      </a:endParaRPr>
                    </a:p>
                    <a:p>
                      <a:pPr marL="450215" indent="0">
                        <a:lnSpc>
                          <a:spcPct val="107000"/>
                        </a:lnSpc>
                        <a:spcAft>
                          <a:spcPts val="0"/>
                        </a:spcAft>
                        <a:buFontTx/>
                        <a:buNone/>
                      </a:pPr>
                      <a:r>
                        <a:rPr lang="tr-TR" sz="1100" dirty="0">
                          <a:effectLst/>
                        </a:rPr>
                        <a:t>100 yatak ve üzeri kapasiteli</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Akaryakıt istasyonları ve dinlenme tesisleri</a:t>
                      </a:r>
                      <a:endParaRPr lang="en-US" sz="1100" dirty="0">
                        <a:effectLst/>
                      </a:endParaRPr>
                    </a:p>
                    <a:p>
                      <a:pPr marL="342900" lvl="0" indent="-342900">
                        <a:lnSpc>
                          <a:spcPct val="107000"/>
                        </a:lnSpc>
                        <a:spcAft>
                          <a:spcPts val="0"/>
                        </a:spcAft>
                        <a:buFont typeface="Arial" panose="020B0604020202020204" pitchFamily="34" charset="0"/>
                        <a:buChar char="•"/>
                        <a:tabLst>
                          <a:tab pos="1169670" algn="l"/>
                        </a:tabLst>
                      </a:pPr>
                      <a:r>
                        <a:rPr lang="tr-TR" sz="1100" kern="150" dirty="0">
                          <a:effectLst/>
                        </a:rPr>
                        <a:t>300 ve üzeri konuta sahip siteler</a:t>
                      </a:r>
                      <a:endParaRPr lang="en-US" sz="1100" kern="150" dirty="0">
                        <a:effectLst/>
                      </a:endParaRPr>
                    </a:p>
                    <a:p>
                      <a:pPr marL="342900" lvl="0" indent="-342900">
                        <a:lnSpc>
                          <a:spcPct val="107000"/>
                        </a:lnSpc>
                        <a:spcAft>
                          <a:spcPts val="0"/>
                        </a:spcAft>
                        <a:buFont typeface="Arial" panose="020B0604020202020204" pitchFamily="34" charset="0"/>
                        <a:buChar char="•"/>
                        <a:tabLst>
                          <a:tab pos="1169670" algn="l"/>
                        </a:tabLst>
                      </a:pPr>
                      <a:r>
                        <a:rPr lang="tr-TR" sz="1100" kern="150" dirty="0">
                          <a:effectLst/>
                        </a:rPr>
                        <a:t>Zincir marketler</a:t>
                      </a:r>
                      <a:endParaRPr lang="en-US" sz="1100" kern="150" dirty="0">
                        <a:effectLst/>
                        <a:latin typeface="Times New Roman" panose="02020603050405020304" pitchFamily="18" charset="0"/>
                        <a:ea typeface="SimSun" panose="02010600030101010101" pitchFamily="2" charset="-122"/>
                        <a:cs typeface="Mangal"/>
                      </a:endParaRPr>
                    </a:p>
                  </a:txBody>
                  <a:tcPr marL="0" marR="0" marT="0" marB="0"/>
                </a:tc>
                <a:tc>
                  <a:txBody>
                    <a:bodyPr/>
                    <a:lstStyle/>
                    <a:p>
                      <a:pPr algn="ctr">
                        <a:lnSpc>
                          <a:spcPct val="107000"/>
                        </a:lnSpc>
                        <a:spcAft>
                          <a:spcPts val="800"/>
                        </a:spcAft>
                      </a:pPr>
                      <a:r>
                        <a:rPr lang="tr-TR" sz="1200" dirty="0">
                          <a:effectLst/>
                        </a:rPr>
                        <a:t>31 Aralık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75265547"/>
                  </a:ext>
                </a:extLst>
              </a:tr>
              <a:tr h="1975138">
                <a:tc>
                  <a:txBody>
                    <a:bodyPr/>
                    <a:lstStyle/>
                    <a:p>
                      <a:pPr>
                        <a:lnSpc>
                          <a:spcPct val="107000"/>
                        </a:lnSpc>
                        <a:spcAft>
                          <a:spcPts val="800"/>
                        </a:spcAft>
                      </a:pPr>
                      <a:r>
                        <a:rPr lang="tr-TR" sz="1200" dirty="0">
                          <a:effectLst/>
                        </a:rPr>
                        <a:t>3.GRUP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lvl="0" indent="-342900">
                        <a:lnSpc>
                          <a:spcPct val="107000"/>
                        </a:lnSpc>
                        <a:spcAft>
                          <a:spcPts val="0"/>
                        </a:spcAft>
                        <a:buFont typeface="Arial" panose="020B0604020202020204" pitchFamily="34" charset="0"/>
                        <a:buChar char="•"/>
                      </a:pPr>
                      <a:r>
                        <a:rPr lang="tr-TR" sz="1100" dirty="0">
                          <a:effectLst/>
                        </a:rPr>
                        <a:t>Alışveriş Merkezleri </a:t>
                      </a:r>
                      <a:endParaRPr lang="en-US" sz="1100" dirty="0">
                        <a:effectLst/>
                      </a:endParaRPr>
                    </a:p>
                    <a:p>
                      <a:pPr marL="450215" indent="0">
                        <a:lnSpc>
                          <a:spcPct val="107000"/>
                        </a:lnSpc>
                        <a:spcAft>
                          <a:spcPts val="0"/>
                        </a:spcAft>
                        <a:buFontTx/>
                        <a:buNone/>
                      </a:pPr>
                      <a:r>
                        <a:rPr lang="tr-TR" sz="1100" dirty="0">
                          <a:effectLst/>
                        </a:rPr>
                        <a:t>1000-4999 metrekare</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İş Merkezi ve Ticari Plazalar</a:t>
                      </a:r>
                      <a:endParaRPr lang="en-US" sz="1100" dirty="0">
                        <a:effectLst/>
                      </a:endParaRPr>
                    </a:p>
                    <a:p>
                      <a:pPr marL="450215" indent="0">
                        <a:lnSpc>
                          <a:spcPct val="107000"/>
                        </a:lnSpc>
                        <a:spcAft>
                          <a:spcPts val="0"/>
                        </a:spcAft>
                        <a:buFontTx/>
                        <a:buNone/>
                      </a:pPr>
                      <a:r>
                        <a:rPr lang="tr-TR" sz="1100" dirty="0">
                          <a:effectLst/>
                        </a:rPr>
                        <a:t>20-99 arası ofis/büro kapasiteli</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Tren ve Otobüs Terminalleri</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ÇED Yönetmeliği Ek-2 Listesinde Yer Alan Sanayi Tesisleri</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Eğitim Kurumları ve Yurtlar</a:t>
                      </a:r>
                      <a:endParaRPr lang="en-US" sz="1100" dirty="0">
                        <a:effectLst/>
                      </a:endParaRPr>
                    </a:p>
                    <a:p>
                      <a:pPr marL="450215" indent="0">
                        <a:lnSpc>
                          <a:spcPct val="107000"/>
                        </a:lnSpc>
                        <a:spcAft>
                          <a:spcPts val="0"/>
                        </a:spcAft>
                        <a:buFontTx/>
                        <a:buNone/>
                      </a:pPr>
                      <a:r>
                        <a:rPr lang="tr-TR" sz="1100" dirty="0">
                          <a:effectLst/>
                        </a:rPr>
                        <a:t>50-249 arası öğrencisi bulunanlar</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50-99 Arası Oda Konaklama Kapasiteli</a:t>
                      </a:r>
                      <a:r>
                        <a:rPr lang="tr-TR" sz="1100" strike="sngStrike" dirty="0">
                          <a:effectLst/>
                        </a:rPr>
                        <a:t> </a:t>
                      </a:r>
                      <a:r>
                        <a:rPr lang="tr-TR" sz="1100" dirty="0">
                          <a:effectLst/>
                        </a:rPr>
                        <a:t>İşletmeler</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Sağlık Kuruluşları</a:t>
                      </a:r>
                      <a:endParaRPr lang="en-US" sz="1100" dirty="0">
                        <a:effectLst/>
                      </a:endParaRPr>
                    </a:p>
                    <a:p>
                      <a:pPr marL="450215" indent="0">
                        <a:lnSpc>
                          <a:spcPct val="107000"/>
                        </a:lnSpc>
                        <a:spcAft>
                          <a:spcPts val="0"/>
                        </a:spcAft>
                        <a:buFontTx/>
                        <a:buNone/>
                      </a:pPr>
                      <a:r>
                        <a:rPr lang="tr-TR" sz="1100" dirty="0">
                          <a:effectLst/>
                        </a:rPr>
                        <a:t>50-99 arası yatak kapasiteli</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07000"/>
                        </a:lnSpc>
                        <a:spcAft>
                          <a:spcPts val="800"/>
                        </a:spcAft>
                      </a:pPr>
                      <a:r>
                        <a:rPr lang="tr-TR" sz="1200">
                          <a:effectLst/>
                        </a:rPr>
                        <a:t>31 Aralık 2021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87578285"/>
                  </a:ext>
                </a:extLst>
              </a:tr>
              <a:tr h="1253679">
                <a:tc>
                  <a:txBody>
                    <a:bodyPr/>
                    <a:lstStyle/>
                    <a:p>
                      <a:pPr>
                        <a:lnSpc>
                          <a:spcPct val="107000"/>
                        </a:lnSpc>
                        <a:spcAft>
                          <a:spcPts val="800"/>
                        </a:spcAft>
                      </a:pPr>
                      <a:r>
                        <a:rPr lang="tr-TR" sz="1200" dirty="0">
                          <a:effectLst/>
                        </a:rPr>
                        <a:t>4.GRUP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lvl="0" indent="-342900">
                        <a:lnSpc>
                          <a:spcPct val="107000"/>
                        </a:lnSpc>
                        <a:spcAft>
                          <a:spcPts val="0"/>
                        </a:spcAft>
                        <a:buFont typeface="Arial" panose="020B0604020202020204" pitchFamily="34" charset="0"/>
                        <a:buChar char="•"/>
                      </a:pPr>
                      <a:r>
                        <a:rPr lang="tr-TR" sz="1100" dirty="0">
                          <a:effectLst/>
                        </a:rPr>
                        <a:t>Alışveriş Merkezleri</a:t>
                      </a:r>
                      <a:endParaRPr lang="en-US" sz="1100" dirty="0">
                        <a:effectLst/>
                      </a:endParaRPr>
                    </a:p>
                    <a:p>
                      <a:pPr marL="457200" indent="0">
                        <a:lnSpc>
                          <a:spcPct val="107000"/>
                        </a:lnSpc>
                        <a:spcAft>
                          <a:spcPts val="0"/>
                        </a:spcAft>
                        <a:buFontTx/>
                        <a:buNone/>
                      </a:pPr>
                      <a:r>
                        <a:rPr lang="tr-TR" sz="1100" dirty="0">
                          <a:effectLst/>
                        </a:rPr>
                        <a:t>1000 m</a:t>
                      </a:r>
                      <a:r>
                        <a:rPr lang="tr-TR" sz="1100" baseline="30000" dirty="0">
                          <a:effectLst/>
                        </a:rPr>
                        <a:t>2</a:t>
                      </a:r>
                      <a:r>
                        <a:rPr lang="tr-TR" sz="1100" dirty="0">
                          <a:effectLst/>
                        </a:rPr>
                        <a:t>’den az</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Eğitim Kurumları ve Yurtlar</a:t>
                      </a:r>
                      <a:endParaRPr lang="en-US" sz="1100" dirty="0">
                        <a:effectLst/>
                      </a:endParaRPr>
                    </a:p>
                    <a:p>
                      <a:pPr marL="450215" indent="0">
                        <a:lnSpc>
                          <a:spcPct val="107000"/>
                        </a:lnSpc>
                        <a:spcAft>
                          <a:spcPts val="0"/>
                        </a:spcAft>
                        <a:buFontTx/>
                        <a:buNone/>
                      </a:pPr>
                      <a:r>
                        <a:rPr lang="tr-TR" sz="1100" dirty="0">
                          <a:effectLst/>
                        </a:rPr>
                        <a:t>50’den az öğrencisi bulunanlar</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50’den Az Oda Konaklama Kapasiteli İşletmeler</a:t>
                      </a:r>
                      <a:endParaRPr lang="en-US" sz="1100" dirty="0">
                        <a:effectLst/>
                      </a:endParaRPr>
                    </a:p>
                    <a:p>
                      <a:pPr marL="342900" lvl="0" indent="-342900">
                        <a:lnSpc>
                          <a:spcPct val="107000"/>
                        </a:lnSpc>
                        <a:spcAft>
                          <a:spcPts val="0"/>
                        </a:spcAft>
                        <a:buFont typeface="Arial" panose="020B0604020202020204" pitchFamily="34" charset="0"/>
                        <a:buChar char="•"/>
                      </a:pPr>
                      <a:r>
                        <a:rPr lang="tr-TR" sz="1100" dirty="0">
                          <a:effectLst/>
                        </a:rPr>
                        <a:t>Sağlık Kuruluşları</a:t>
                      </a:r>
                      <a:endParaRPr lang="en-US" sz="1100" dirty="0">
                        <a:effectLst/>
                      </a:endParaRPr>
                    </a:p>
                    <a:p>
                      <a:pPr marL="450215" indent="0">
                        <a:lnSpc>
                          <a:spcPct val="107000"/>
                        </a:lnSpc>
                        <a:spcAft>
                          <a:spcPts val="0"/>
                        </a:spcAft>
                        <a:buFontTx/>
                        <a:buNone/>
                      </a:pPr>
                      <a:r>
                        <a:rPr lang="tr-TR" sz="1100" dirty="0">
                          <a:effectLst/>
                        </a:rPr>
                        <a:t>50’den az yatak kapasiteli</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ct val="107000"/>
                        </a:lnSpc>
                        <a:spcAft>
                          <a:spcPts val="800"/>
                        </a:spcAft>
                      </a:pPr>
                      <a:r>
                        <a:rPr lang="tr-TR" sz="1200" dirty="0">
                          <a:effectLst/>
                        </a:rPr>
                        <a:t>31 Aralık 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57625307"/>
                  </a:ext>
                </a:extLst>
              </a:tr>
            </a:tbl>
          </a:graphicData>
        </a:graphic>
      </p:graphicFrame>
      <p:sp>
        <p:nvSpPr>
          <p:cNvPr id="8" name="Metin kutusu 7"/>
          <p:cNvSpPr txBox="1"/>
          <p:nvPr/>
        </p:nvSpPr>
        <p:spPr>
          <a:xfrm>
            <a:off x="1" y="361757"/>
            <a:ext cx="1130710" cy="738664"/>
          </a:xfrm>
          <a:prstGeom prst="rect">
            <a:avLst/>
          </a:prstGeom>
          <a:noFill/>
        </p:spPr>
        <p:txBody>
          <a:bodyPr wrap="square" rtlCol="0">
            <a:spAutoFit/>
          </a:bodyPr>
          <a:lstStyle/>
          <a:p>
            <a:r>
              <a:rPr lang="tr-TR" sz="1400" b="1" dirty="0" smtClean="0"/>
              <a:t>B) Bina ve Yerleşkeler İçin</a:t>
            </a:r>
            <a:endParaRPr lang="en-US" sz="1400" b="1" dirty="0"/>
          </a:p>
        </p:txBody>
      </p:sp>
    </p:spTree>
    <p:extLst>
      <p:ext uri="{BB962C8B-B14F-4D97-AF65-F5344CB8AC3E}">
        <p14:creationId xmlns:p14="http://schemas.microsoft.com/office/powerpoint/2010/main" val="5423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1789" y="276847"/>
            <a:ext cx="7115192" cy="180353"/>
          </a:xfrm>
        </p:spPr>
        <p:txBody>
          <a:bodyPr>
            <a:noAutofit/>
          </a:bodyPr>
          <a:lstStyle/>
          <a:p>
            <a:r>
              <a:rPr lang="tr-TR" sz="2000" b="1" dirty="0">
                <a:latin typeface="+mn-lt"/>
              </a:rPr>
              <a:t>Mahalli İdarelerin görev, yetki ve yükümlülükleri (Madde 9)</a:t>
            </a:r>
          </a:p>
        </p:txBody>
      </p:sp>
      <p:sp>
        <p:nvSpPr>
          <p:cNvPr id="3" name="İçerik Yer Tutucusu 2"/>
          <p:cNvSpPr>
            <a:spLocks noGrp="1"/>
          </p:cNvSpPr>
          <p:nvPr>
            <p:ph idx="1"/>
          </p:nvPr>
        </p:nvSpPr>
        <p:spPr>
          <a:xfrm>
            <a:off x="346364" y="567792"/>
            <a:ext cx="11391921" cy="5486644"/>
          </a:xfrm>
        </p:spPr>
        <p:txBody>
          <a:bodyPr>
            <a:noAutofit/>
          </a:bodyPr>
          <a:lstStyle/>
          <a:p>
            <a:pPr marL="0" indent="0" algn="just">
              <a:lnSpc>
                <a:spcPct val="100000"/>
              </a:lnSpc>
              <a:spcBef>
                <a:spcPts val="0"/>
              </a:spcBef>
              <a:spcAft>
                <a:spcPts val="600"/>
              </a:spcAft>
              <a:buNone/>
            </a:pPr>
            <a:r>
              <a:rPr lang="tr-TR" sz="1500" b="1" dirty="0"/>
              <a:t>(1) Büyükşehir belediyeleri;</a:t>
            </a:r>
          </a:p>
          <a:p>
            <a:pPr marL="0" indent="0" algn="just">
              <a:lnSpc>
                <a:spcPct val="100000"/>
              </a:lnSpc>
              <a:spcBef>
                <a:spcPts val="0"/>
              </a:spcBef>
              <a:spcAft>
                <a:spcPts val="600"/>
              </a:spcAft>
              <a:buNone/>
            </a:pPr>
            <a:r>
              <a:rPr lang="tr-TR" sz="1500" dirty="0"/>
              <a:t>a) Büyükşehir entegre atık yönetim planını, İl Sıfır Atık Yönetim Sistemi Planına uyumlu hale getirmekle,</a:t>
            </a:r>
          </a:p>
          <a:p>
            <a:pPr marL="0" indent="0" algn="just">
              <a:lnSpc>
                <a:spcPct val="100000"/>
              </a:lnSpc>
              <a:spcBef>
                <a:spcPts val="0"/>
              </a:spcBef>
              <a:spcAft>
                <a:spcPts val="600"/>
              </a:spcAft>
              <a:buNone/>
            </a:pPr>
            <a:r>
              <a:rPr lang="tr-TR" sz="1500" dirty="0"/>
              <a:t>b) İlçe belediyeleri tarafından yürütülen sıfır atık yönetim sistemi uygulamalarının iyileştirilmesi ve yaygınlaştırılması ile sıfır atık yönetim sistemine yönelik işbirliği ve koordinasyonu </a:t>
            </a:r>
            <a:r>
              <a:rPr lang="tr-TR" sz="1500" dirty="0" smtClean="0"/>
              <a:t>sağlamakla yükümlüdür</a:t>
            </a:r>
            <a:r>
              <a:rPr lang="tr-TR" sz="1500" dirty="0"/>
              <a:t>.</a:t>
            </a:r>
          </a:p>
          <a:p>
            <a:pPr marL="0" indent="0" algn="just">
              <a:lnSpc>
                <a:spcPct val="100000"/>
              </a:lnSpc>
              <a:spcBef>
                <a:spcPts val="0"/>
              </a:spcBef>
              <a:spcAft>
                <a:spcPts val="600"/>
              </a:spcAft>
              <a:buNone/>
            </a:pPr>
            <a:r>
              <a:rPr lang="tr-TR" sz="1500" b="1" dirty="0"/>
              <a:t>(2) Büyükşehir ilçe belediyeleri, il, ilçe, belde belediyeleri, belediye birlikleri ve il özel </a:t>
            </a:r>
            <a:r>
              <a:rPr lang="tr-TR" sz="1500" b="1" dirty="0" smtClean="0"/>
              <a:t>idareleri;</a:t>
            </a:r>
          </a:p>
          <a:p>
            <a:pPr marL="0" indent="0" algn="just">
              <a:lnSpc>
                <a:spcPct val="100000"/>
              </a:lnSpc>
              <a:spcBef>
                <a:spcPts val="0"/>
              </a:spcBef>
              <a:spcAft>
                <a:spcPts val="600"/>
              </a:spcAft>
              <a:buNone/>
            </a:pPr>
            <a:r>
              <a:rPr lang="tr-TR" sz="1500" dirty="0" smtClean="0"/>
              <a:t>a</a:t>
            </a:r>
            <a:r>
              <a:rPr lang="tr-TR" sz="1500" dirty="0"/>
              <a:t>) Tüm faaliyetlerinde bu Yönetmelikte belirtilen genel esaslara uymakla,</a:t>
            </a:r>
          </a:p>
          <a:p>
            <a:pPr marL="0" indent="0" algn="just">
              <a:lnSpc>
                <a:spcPct val="100000"/>
              </a:lnSpc>
              <a:spcBef>
                <a:spcPts val="0"/>
              </a:spcBef>
              <a:spcAft>
                <a:spcPts val="600"/>
              </a:spcAft>
              <a:buNone/>
            </a:pPr>
            <a:r>
              <a:rPr lang="tr-TR" sz="1500" dirty="0"/>
              <a:t>b) Halkı, atıklarını ayırmaya ve ayrı biriktirmeye teşvik etmekle,</a:t>
            </a:r>
          </a:p>
          <a:p>
            <a:pPr marL="0" indent="0" algn="just">
              <a:lnSpc>
                <a:spcPct val="100000"/>
              </a:lnSpc>
              <a:spcBef>
                <a:spcPts val="0"/>
              </a:spcBef>
              <a:spcAft>
                <a:spcPts val="600"/>
              </a:spcAft>
              <a:buNone/>
            </a:pPr>
            <a:r>
              <a:rPr lang="tr-TR" sz="1500" dirty="0"/>
              <a:t>c) Atık oluşumunun önlenmesi için israfı önlemeye teşvik edecek çalışmalarda bulunmakla,</a:t>
            </a:r>
          </a:p>
          <a:p>
            <a:pPr marL="0" indent="0" algn="just">
              <a:lnSpc>
                <a:spcPct val="100000"/>
              </a:lnSpc>
              <a:spcBef>
                <a:spcPts val="0"/>
              </a:spcBef>
              <a:spcAft>
                <a:spcPts val="600"/>
              </a:spcAft>
              <a:buNone/>
            </a:pPr>
            <a:r>
              <a:rPr lang="tr-TR" sz="1500" dirty="0"/>
              <a:t>ç) Kaynağında ayrı biriktirilen atıkların birbirleriyle karıştırılmadan toplanmasına yönelik altyapıyı geliştirip yaygınlaştırmakla,</a:t>
            </a:r>
          </a:p>
          <a:p>
            <a:pPr marL="0" indent="0" algn="just">
              <a:lnSpc>
                <a:spcPct val="100000"/>
              </a:lnSpc>
              <a:spcBef>
                <a:spcPts val="0"/>
              </a:spcBef>
              <a:spcAft>
                <a:spcPts val="600"/>
              </a:spcAft>
              <a:buNone/>
            </a:pPr>
            <a:r>
              <a:rPr lang="tr-TR" sz="1500" dirty="0"/>
              <a:t>d) Atık getirme merkezlerinde biriktirilen atıklar ile evlerden kaynaklanan atık ilaçların yönetimini sağlamakla,</a:t>
            </a:r>
          </a:p>
          <a:p>
            <a:pPr marL="0" indent="0" algn="just">
              <a:lnSpc>
                <a:spcPct val="100000"/>
              </a:lnSpc>
              <a:spcBef>
                <a:spcPts val="0"/>
              </a:spcBef>
              <a:spcAft>
                <a:spcPts val="600"/>
              </a:spcAft>
              <a:buNone/>
            </a:pPr>
            <a:r>
              <a:rPr lang="tr-TR" sz="1500" dirty="0" smtClean="0"/>
              <a:t>e)Toplanan </a:t>
            </a:r>
            <a:r>
              <a:rPr lang="tr-TR" sz="1500" dirty="0"/>
              <a:t>atıkların öncelikli olarak maddesel geri dönüşüm ve diğer geri kazanım imkânlarının azami ölçekte değerlendirilmesini sağlamakla/sağlatmakla,</a:t>
            </a:r>
          </a:p>
          <a:p>
            <a:pPr marL="0" indent="0" algn="just">
              <a:lnSpc>
                <a:spcPct val="100000"/>
              </a:lnSpc>
              <a:spcBef>
                <a:spcPts val="0"/>
              </a:spcBef>
              <a:spcAft>
                <a:spcPts val="600"/>
              </a:spcAft>
              <a:buNone/>
            </a:pPr>
            <a:r>
              <a:rPr lang="tr-TR" sz="1500" dirty="0"/>
              <a:t>f) Geri dönüşümü/geri kazanımı mümkün olmayan atıkların nihai bertaraf işlemlerinde düzenli depolama yöntemini son seçenek olarak değerlendirmekle,</a:t>
            </a:r>
          </a:p>
          <a:p>
            <a:pPr marL="0" indent="0" algn="just">
              <a:lnSpc>
                <a:spcPct val="100000"/>
              </a:lnSpc>
              <a:spcBef>
                <a:spcPts val="0"/>
              </a:spcBef>
              <a:spcAft>
                <a:spcPts val="600"/>
              </a:spcAft>
              <a:buNone/>
            </a:pPr>
            <a:r>
              <a:rPr lang="tr-TR" sz="1500" dirty="0"/>
              <a:t>g) Sıfır atık yönetim sisteminin tasarım aşamasından başlayarak uygulamaların izlenmesi faaliyetlerini de içeren tüm süreci kent konseyi gündemine dahil etmekle,</a:t>
            </a:r>
          </a:p>
          <a:p>
            <a:pPr marL="0" indent="0" algn="just">
              <a:lnSpc>
                <a:spcPct val="100000"/>
              </a:lnSpc>
              <a:spcBef>
                <a:spcPts val="0"/>
              </a:spcBef>
              <a:spcAft>
                <a:spcPts val="600"/>
              </a:spcAft>
              <a:buNone/>
            </a:pPr>
            <a:r>
              <a:rPr lang="tr-TR" sz="1500" dirty="0"/>
              <a:t>ğ) Sıfır atık yönetim sistemine geçiş süreci de dahil olmak üzere, mevcut atık yönetim hizmetlerinin sıfır atık yönetim sistemine entegre edilmesine yönelik program ve politikalarını belirleyerek bu hususları stratejik planlarına ve bütçelerine yansıtmakla,</a:t>
            </a:r>
          </a:p>
          <a:p>
            <a:pPr marL="0" indent="0" algn="just">
              <a:lnSpc>
                <a:spcPct val="100000"/>
              </a:lnSpc>
              <a:spcBef>
                <a:spcPts val="0"/>
              </a:spcBef>
              <a:spcAft>
                <a:spcPts val="600"/>
              </a:spcAft>
              <a:buNone/>
            </a:pPr>
            <a:r>
              <a:rPr lang="tr-TR" sz="1500" dirty="0"/>
              <a:t>h) Yetkisi dahilinde sıfır atık yönetim sisteminin kurulması ve uygulanmasında EK-1 listede tanımlanan uygulama takvimine uyarak mevcut atık yönetim hizmetlerini bu sisteme entegre etmekle,</a:t>
            </a:r>
          </a:p>
          <a:p>
            <a:pPr marL="0" indent="0" algn="just">
              <a:lnSpc>
                <a:spcPct val="100000"/>
              </a:lnSpc>
              <a:spcBef>
                <a:spcPts val="0"/>
              </a:spcBef>
              <a:spcAft>
                <a:spcPts val="600"/>
              </a:spcAft>
              <a:buNone/>
            </a:pPr>
            <a:r>
              <a:rPr lang="tr-TR" sz="1500" dirty="0"/>
              <a:t>ı) Sıfır atık yönetim sisteminin kurulması, işletilmesi ve izlenmesine yönelik olarak Bakanlıkça hazırlanan kılavuz doğrultusunda gerekli iş ve işlemleri gerçekleştirmekle, sisteme ilişkin tam maliyet esaslı tarifeleri belirlemekle ve uygulamakla,</a:t>
            </a:r>
          </a:p>
          <a:p>
            <a:endParaRPr lang="tr-TR" sz="1400" dirty="0">
              <a:solidFill>
                <a:srgbClr val="0070C0"/>
              </a:solidFill>
            </a:endParaRPr>
          </a:p>
        </p:txBody>
      </p:sp>
    </p:spTree>
    <p:extLst>
      <p:ext uri="{BB962C8B-B14F-4D97-AF65-F5344CB8AC3E}">
        <p14:creationId xmlns:p14="http://schemas.microsoft.com/office/powerpoint/2010/main" val="297924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 calcmode="lin" valueType="num">
                                      <p:cBhvr additive="base">
                                        <p:cTn id="7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3118</TotalTime>
  <Words>3433</Words>
  <Application>Microsoft Office PowerPoint</Application>
  <PresentationFormat>Geniş ekran</PresentationFormat>
  <Paragraphs>329</Paragraphs>
  <Slides>36</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36</vt:i4>
      </vt:variant>
    </vt:vector>
  </HeadingPairs>
  <TitlesOfParts>
    <vt:vector size="45" baseType="lpstr">
      <vt:lpstr>SimSun</vt:lpstr>
      <vt:lpstr>Arial</vt:lpstr>
      <vt:lpstr>Calibri</vt:lpstr>
      <vt:lpstr>Calibri Light</vt:lpstr>
      <vt:lpstr>font270</vt:lpstr>
      <vt:lpstr>Mangal</vt:lpstr>
      <vt:lpstr>Symbol</vt:lpstr>
      <vt:lpstr>Times New Roman</vt:lpstr>
      <vt:lpstr>Office Teması</vt:lpstr>
      <vt:lpstr>PowerPoint Sunusu</vt:lpstr>
      <vt:lpstr>Nedir?</vt:lpstr>
      <vt:lpstr>Sıfır Atık Yönetmeliği    12/07/2019 tarih ve 30829 sayılı R.G. </vt:lpstr>
      <vt:lpstr>Atık Yönetim Hiyerarşisi</vt:lpstr>
      <vt:lpstr>Kapsam</vt:lpstr>
      <vt:lpstr>Sıfır Atık  Yönetim Sistemi</vt:lpstr>
      <vt:lpstr>Ek-1  Sıfır Atık Yönetim Sisteminin Oluşturulmasına Yönelik Uygulama Takvimi</vt:lpstr>
      <vt:lpstr>PowerPoint Sunusu</vt:lpstr>
      <vt:lpstr>Mahalli İdarelerin görev, yetki ve yükümlülükleri (Madde 9)</vt:lpstr>
      <vt:lpstr>PowerPoint Sunusu</vt:lpstr>
      <vt:lpstr>Sıfır Atık Yönetim Sistemi Kuran Bina Ve Yerleşkelerin Yükümlülükleri (Madde 10)</vt:lpstr>
      <vt:lpstr>Organize Sanayi Bölgeleri ve Havalimanlarının Yükümlülükleri (Madde 11)</vt:lpstr>
      <vt:lpstr>Sıfır Atık Yönetim Sistemini Kurma Yükümlülüğü  (Madde 12)</vt:lpstr>
      <vt:lpstr>Sıfır atık yönetim sisteminin kurulması (Madde 13)</vt:lpstr>
      <vt:lpstr>Atıkların biriktirilmesi, toplanması ve biriktirme ekipmanlarının özellikleri (Madde 14)</vt:lpstr>
      <vt:lpstr>Atıkların biriktirilmesi, toplanması ve biriktirme ekipmanlarının özellikleri (Madde 14)</vt:lpstr>
      <vt:lpstr>Geçici Depolama Alanı </vt:lpstr>
      <vt:lpstr>Bakanlığımız Sıfır Atık Uygulaması</vt:lpstr>
      <vt:lpstr>PowerPoint Sunusu</vt:lpstr>
      <vt:lpstr>Sıfır Atık Belgesi  Nitelikleri (Madde 15) (Madde 15)</vt:lpstr>
      <vt:lpstr>Sıfır Atık Belgesi Alma Yükümlülüğü (Madde 16)</vt:lpstr>
      <vt:lpstr>Sıfır Atık Belgesi Alma Yükümlülüğü (Madde 16)</vt:lpstr>
      <vt:lpstr>Sıfır Atık Belgesine Başvuru (Madde 17)</vt:lpstr>
      <vt:lpstr>Ek 3/A Mahalli idareler için kriterler</vt:lpstr>
      <vt:lpstr>Ek 3/B Bina ve Yerleşkeler İçin Kriterler</vt:lpstr>
      <vt:lpstr>Temel Seviye Sıfır Atık Belgesi Başvuru Süreci </vt:lpstr>
      <vt:lpstr>Ek 4  Sıfır Atık Belgesi Puanlama Kriterleri</vt:lpstr>
      <vt:lpstr>Nitelikli Sıfır Atık Belgesi Başvuru Süreci </vt:lpstr>
      <vt:lpstr>Sıfır atık belge esaslarına aykırılık, adres değişiklik durumu ve belgenin iptali (Madde 18)</vt:lpstr>
      <vt:lpstr>Sıfır Atık Bilgi Sistemi </vt:lpstr>
      <vt:lpstr>Sıfır Atık Bilgi Sistemine Giriş </vt:lpstr>
      <vt:lpstr>Belgelendirme Başvurusu</vt:lpstr>
      <vt:lpstr>PowerPoint Sunusu</vt:lpstr>
      <vt:lpstr>PowerPoint Sunusu</vt:lpstr>
      <vt:lpstr>PowerPoint Sunusu</vt:lpstr>
      <vt:lpstr>PowerPoint Sunusu</vt:lpstr>
    </vt:vector>
  </TitlesOfParts>
  <Company>Cevre ve Sehircilik Bakanligi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Şule Bektaş</dc:creator>
  <cp:lastModifiedBy>Şule Bektaş</cp:lastModifiedBy>
  <cp:revision>233</cp:revision>
  <dcterms:created xsi:type="dcterms:W3CDTF">2019-09-20T09:13:44Z</dcterms:created>
  <dcterms:modified xsi:type="dcterms:W3CDTF">2020-02-28T10:36:00Z</dcterms:modified>
</cp:coreProperties>
</file>